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79" r:id="rId3"/>
    <p:sldId id="257" r:id="rId4"/>
    <p:sldId id="270" r:id="rId5"/>
    <p:sldId id="258" r:id="rId6"/>
    <p:sldId id="259" r:id="rId7"/>
    <p:sldId id="280" r:id="rId8"/>
    <p:sldId id="281" r:id="rId9"/>
    <p:sldId id="260" r:id="rId10"/>
    <p:sldId id="261" r:id="rId11"/>
    <p:sldId id="272" r:id="rId12"/>
    <p:sldId id="282" r:id="rId13"/>
    <p:sldId id="283" r:id="rId14"/>
    <p:sldId id="273" r:id="rId15"/>
    <p:sldId id="278" r:id="rId16"/>
    <p:sldId id="262" r:id="rId17"/>
    <p:sldId id="263" r:id="rId18"/>
    <p:sldId id="264" r:id="rId19"/>
    <p:sldId id="275" r:id="rId20"/>
    <p:sldId id="265" r:id="rId21"/>
    <p:sldId id="266" r:id="rId22"/>
    <p:sldId id="267" r:id="rId23"/>
    <p:sldId id="274" r:id="rId24"/>
    <p:sldId id="268" r:id="rId25"/>
    <p:sldId id="271" r:id="rId26"/>
    <p:sldId id="276" r:id="rId27"/>
    <p:sldId id="269" r:id="rId28"/>
    <p:sldId id="277" r:id="rId29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C76"/>
    <a:srgbClr val="E4DC68"/>
    <a:srgbClr val="E0AD6D"/>
    <a:srgbClr val="C89455"/>
    <a:srgbClr val="BE3C38"/>
    <a:srgbClr val="D84F4A"/>
    <a:srgbClr val="BD90A4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AEE7EA-B257-4F13-A862-54852883DE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01B22-6F5B-4E00-9160-254B1FC54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B821E-B0A6-4AA1-A4A9-904A33DBEA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58512-445D-4B4E-A0BA-3CDD567839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EBEF4-B22B-40BB-8F7E-13740CD07E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9D1D2-24D5-474F-9E63-7AF7EE4480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D85DA-2192-4C0A-9B15-77460ED5F5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B9533-C1FC-4D7E-8B29-F741E4570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0AB34-0134-4861-9AC2-627FC802A4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2D3D7-5C9B-4F74-89C1-3D7B4091B9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346D1-FF3E-4C2B-8507-62FE559818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641C6-8D9B-4367-A4F3-4099AD32EE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11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25386D-0431-4958-BE2C-45577303FAA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F5A5B6-FE4D-4FE9-A9E5-D40F4FD6358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6633"/>
            <a:ext cx="1534196" cy="7184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ena.net/" TargetMode="External"/><Relationship Id="rId2" Type="http://schemas.openxmlformats.org/officeDocument/2006/relationships/hyperlink" Target="http://www.avalanches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.uk/imgres?imgurl=https://static0.shopify.com/s/files/1/0008/2132/files/PowderAvalanche.jpg&amp;imgrefurl=http://www.alpineexposures.com/pages/mountain-landscape-and-climbing-desktop-images&amp;usg=__BXyRs_xpvMFtM4fesidceLryai0=&amp;h=853&amp;w=1280&amp;sz=678&amp;hl=en&amp;start=0&amp;zoom=1&amp;tbnid=voJ3fRXPNi_rHM:&amp;tbnh=168&amp;tbnw=224&amp;ei=Wek6Ta2rH4is8APlsqiiCA&amp;prev=/images?q%3Dpowder%2Bavalanche%26hl%3Den%26biw%3D1152%26bih%3D680%26gbv%3D2%26tbs%3Disch:1&amp;itbs=1&amp;iact=hc&amp;vpx=725&amp;vpy=136&amp;dur=4692&amp;hovh=183&amp;hovw=275&amp;tx=149&amp;ty=113&amp;oei=Wek6Ta2rH4is8APlsqiiCA&amp;esq=1&amp;page=1&amp;ndsp=15&amp;ved=1t:429,r:3,s: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595661"/>
            <a:ext cx="7772400" cy="1470025"/>
          </a:xfrm>
        </p:spPr>
        <p:txBody>
          <a:bodyPr/>
          <a:lstStyle/>
          <a:p>
            <a:r>
              <a:rPr lang="en-GB" dirty="0">
                <a:solidFill>
                  <a:srgbClr val="008000"/>
                </a:solidFill>
              </a:rPr>
              <a:t>Avalanche Safety Basics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284984"/>
            <a:ext cx="7200800" cy="1752600"/>
          </a:xfrm>
        </p:spPr>
        <p:txBody>
          <a:bodyPr/>
          <a:lstStyle/>
          <a:p>
            <a:r>
              <a:rPr lang="en-GB" b="1" dirty="0">
                <a:solidFill>
                  <a:srgbClr val="008000"/>
                </a:solidFill>
              </a:rPr>
              <a:t>Steven McDonald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dirty="0">
                <a:solidFill>
                  <a:srgbClr val="008000"/>
                </a:solidFill>
              </a:rPr>
              <a:t>International Mountain Leader</a:t>
            </a:r>
          </a:p>
          <a:p>
            <a:endParaRPr lang="en-GB" dirty="0">
              <a:solidFill>
                <a:srgbClr val="008000"/>
              </a:solidFill>
            </a:endParaRPr>
          </a:p>
          <a:p>
            <a:r>
              <a:rPr lang="en-GB" dirty="0">
                <a:solidFill>
                  <a:srgbClr val="008000"/>
                </a:solidFill>
              </a:rPr>
              <a:t>BASI ISTD Snowboard Instructor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2053" name="Picture 5" descr="UIMLALOGO_2009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4185766"/>
            <a:ext cx="1187450" cy="118745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4DB60A-56F6-4E3A-819F-D73254EC1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88374"/>
            <a:ext cx="1194349" cy="11369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8000"/>
                </a:solidFill>
              </a:rPr>
              <a:t>Snowpack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432F7-5F82-4784-87C1-AADD13F22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7" y="1249973"/>
            <a:ext cx="8639927" cy="5529552"/>
          </a:xfrm>
          <a:prstGeom prst="rect">
            <a:avLst/>
          </a:prstGeom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lum bright="18000" contrast="42000"/>
          </a:blip>
          <a:srcRect r="14909" b="7672"/>
          <a:stretch>
            <a:fillRect/>
          </a:stretch>
        </p:blipFill>
        <p:spPr bwMode="auto">
          <a:xfrm>
            <a:off x="5508104" y="1469901"/>
            <a:ext cx="3385071" cy="4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8000"/>
                </a:solidFill>
              </a:rPr>
              <a:t>Snowpack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8000"/>
                </a:solidFill>
              </a:rPr>
              <a:t>Look up, not down! Danger signs</a:t>
            </a:r>
          </a:p>
          <a:p>
            <a:pPr lvl="1"/>
            <a:r>
              <a:rPr lang="en-GB" dirty="0">
                <a:solidFill>
                  <a:srgbClr val="008000"/>
                </a:solidFill>
              </a:rPr>
              <a:t>Recent avalanche activity</a:t>
            </a:r>
          </a:p>
          <a:p>
            <a:pPr lvl="1"/>
            <a:r>
              <a:rPr lang="en-GB" dirty="0">
                <a:solidFill>
                  <a:srgbClr val="008000"/>
                </a:solidFill>
              </a:rPr>
              <a:t>Creep &amp; glide cracks</a:t>
            </a:r>
          </a:p>
          <a:p>
            <a:pPr lvl="1"/>
            <a:r>
              <a:rPr lang="en-GB" dirty="0">
                <a:solidFill>
                  <a:srgbClr val="008000"/>
                </a:solidFill>
              </a:rPr>
              <a:t>Wind (blowing snow, rime, </a:t>
            </a:r>
            <a:r>
              <a:rPr lang="en-GB" dirty="0" err="1">
                <a:solidFill>
                  <a:srgbClr val="008000"/>
                </a:solidFill>
              </a:rPr>
              <a:t>sastrugi</a:t>
            </a:r>
            <a:r>
              <a:rPr lang="en-GB" dirty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GB" dirty="0">
                <a:solidFill>
                  <a:srgbClr val="008000"/>
                </a:solidFill>
              </a:rPr>
              <a:t>Sluffs/slides around tracks</a:t>
            </a:r>
          </a:p>
          <a:p>
            <a:pPr lvl="1"/>
            <a:r>
              <a:rPr lang="en-GB" dirty="0">
                <a:solidFill>
                  <a:srgbClr val="008000"/>
                </a:solidFill>
              </a:rPr>
              <a:t>Ski-patrol bombing</a:t>
            </a:r>
          </a:p>
          <a:p>
            <a:pPr lvl="1"/>
            <a:r>
              <a:rPr lang="en-GB" dirty="0">
                <a:solidFill>
                  <a:srgbClr val="008000"/>
                </a:solidFill>
              </a:rPr>
              <a:t>Tracks, skiers &amp; snowboarders</a:t>
            </a:r>
          </a:p>
          <a:p>
            <a:pPr lvl="1"/>
            <a:r>
              <a:rPr lang="en-GB" dirty="0">
                <a:solidFill>
                  <a:srgbClr val="008000"/>
                </a:solidFill>
              </a:rPr>
              <a:t>Sun-balls</a:t>
            </a:r>
          </a:p>
          <a:p>
            <a:pPr lvl="1"/>
            <a:endParaRPr lang="en-GB" dirty="0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en-GB" dirty="0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8000"/>
                </a:solidFill>
              </a:rPr>
              <a:t>Snowpack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8000"/>
                </a:solidFill>
              </a:rPr>
              <a:t>Avalanche risk increases with:</a:t>
            </a:r>
          </a:p>
          <a:p>
            <a:pPr lvl="1"/>
            <a:endParaRPr lang="en-GB" dirty="0">
              <a:solidFill>
                <a:srgbClr val="008000"/>
              </a:solidFill>
            </a:endParaRPr>
          </a:p>
          <a:p>
            <a:pPr lvl="1"/>
            <a:r>
              <a:rPr lang="en-GB" dirty="0">
                <a:solidFill>
                  <a:srgbClr val="008000"/>
                </a:solidFill>
              </a:rPr>
              <a:t>Rapid snow loading (snowfall, wind)</a:t>
            </a:r>
          </a:p>
          <a:p>
            <a:pPr lvl="1"/>
            <a:r>
              <a:rPr lang="en-GB" dirty="0">
                <a:solidFill>
                  <a:srgbClr val="008000"/>
                </a:solidFill>
              </a:rPr>
              <a:t>Rapid temperature changes</a:t>
            </a:r>
          </a:p>
          <a:p>
            <a:pPr lvl="1"/>
            <a:r>
              <a:rPr lang="en-GB" dirty="0">
                <a:solidFill>
                  <a:srgbClr val="008000"/>
                </a:solidFill>
              </a:rPr>
              <a:t>Cold temperatures on thin snowpack (depth hoar formation)</a:t>
            </a:r>
          </a:p>
          <a:p>
            <a:pPr lvl="1"/>
            <a:r>
              <a:rPr lang="en-GB" dirty="0">
                <a:solidFill>
                  <a:srgbClr val="008000"/>
                </a:solidFill>
              </a:rPr>
              <a:t>Rain</a:t>
            </a:r>
          </a:p>
          <a:p>
            <a:pPr lvl="1"/>
            <a:endParaRPr lang="en-GB" dirty="0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en-GB" dirty="0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0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8000"/>
                </a:solidFill>
              </a:rPr>
              <a:t>Snowpack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r>
              <a:rPr lang="en-GB" dirty="0">
                <a:solidFill>
                  <a:srgbClr val="008000"/>
                </a:solidFill>
              </a:rPr>
              <a:t>Weak Layers:</a:t>
            </a:r>
          </a:p>
          <a:p>
            <a:pPr lvl="1"/>
            <a:r>
              <a:rPr lang="en-GB" dirty="0">
                <a:solidFill>
                  <a:srgbClr val="008000"/>
                </a:solidFill>
              </a:rPr>
              <a:t>Depth hoar</a:t>
            </a:r>
          </a:p>
          <a:p>
            <a:pPr lvl="1"/>
            <a:r>
              <a:rPr lang="en-GB" dirty="0">
                <a:solidFill>
                  <a:srgbClr val="008000"/>
                </a:solidFill>
              </a:rPr>
              <a:t>Surface hoar (frost)</a:t>
            </a:r>
          </a:p>
          <a:p>
            <a:pPr lvl="1"/>
            <a:r>
              <a:rPr lang="en-GB" dirty="0">
                <a:solidFill>
                  <a:srgbClr val="008000"/>
                </a:solidFill>
              </a:rPr>
              <a:t>New snow</a:t>
            </a:r>
          </a:p>
          <a:p>
            <a:pPr lvl="1"/>
            <a:r>
              <a:rPr lang="en-GB" dirty="0">
                <a:solidFill>
                  <a:srgbClr val="008000"/>
                </a:solidFill>
              </a:rPr>
              <a:t>Graupel</a:t>
            </a:r>
          </a:p>
          <a:p>
            <a:pPr lvl="1"/>
            <a:r>
              <a:rPr lang="en-GB" dirty="0">
                <a:solidFill>
                  <a:srgbClr val="008000"/>
                </a:solidFill>
              </a:rPr>
              <a:t>Wet snow</a:t>
            </a:r>
          </a:p>
          <a:p>
            <a:pPr lvl="1"/>
            <a:endParaRPr lang="en-GB" dirty="0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en-GB" dirty="0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50723AB-E873-41DA-94CD-E7062D685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1600200"/>
            <a:ext cx="36827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rgbClr val="008000"/>
                </a:solidFill>
              </a:rPr>
              <a:t>Weak Interfaces:</a:t>
            </a:r>
          </a:p>
          <a:p>
            <a:pPr lvl="1"/>
            <a:r>
              <a:rPr lang="en-GB" kern="0" dirty="0" err="1">
                <a:solidFill>
                  <a:srgbClr val="008000"/>
                </a:solidFill>
              </a:rPr>
              <a:t>Windslab</a:t>
            </a:r>
            <a:endParaRPr lang="en-GB" kern="0" dirty="0">
              <a:solidFill>
                <a:srgbClr val="008000"/>
              </a:solidFill>
            </a:endParaRPr>
          </a:p>
          <a:p>
            <a:pPr lvl="1"/>
            <a:r>
              <a:rPr lang="en-GB" kern="0" dirty="0">
                <a:solidFill>
                  <a:srgbClr val="008000"/>
                </a:solidFill>
              </a:rPr>
              <a:t>Sun crust</a:t>
            </a:r>
          </a:p>
          <a:p>
            <a:pPr lvl="1"/>
            <a:r>
              <a:rPr lang="en-GB" kern="0" dirty="0">
                <a:solidFill>
                  <a:srgbClr val="008000"/>
                </a:solidFill>
              </a:rPr>
              <a:t>Rain crust</a:t>
            </a:r>
          </a:p>
          <a:p>
            <a:pPr lvl="1"/>
            <a:r>
              <a:rPr lang="en-GB" kern="0" dirty="0">
                <a:solidFill>
                  <a:srgbClr val="008000"/>
                </a:solidFill>
              </a:rPr>
              <a:t>Melt</a:t>
            </a:r>
            <a:r>
              <a:rPr lang="en-GB" kern="0">
                <a:solidFill>
                  <a:srgbClr val="008000"/>
                </a:solidFill>
              </a:rPr>
              <a:t>/freeze crust</a:t>
            </a:r>
          </a:p>
          <a:p>
            <a:pPr lvl="1"/>
            <a:endParaRPr lang="en-GB" kern="0" dirty="0">
              <a:solidFill>
                <a:srgbClr val="008000"/>
              </a:solidFill>
            </a:endParaRPr>
          </a:p>
          <a:p>
            <a:pPr lvl="1"/>
            <a:endParaRPr lang="en-GB" kern="0" dirty="0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en-GB" kern="0" dirty="0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68044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00"/>
                </a:solidFill>
              </a:rPr>
              <a:t>Snowpack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solidFill>
                  <a:srgbClr val="008000"/>
                </a:solidFill>
              </a:rPr>
              <a:t>Depth hoar (facets, sugar-snow, “goblets”)</a:t>
            </a:r>
          </a:p>
          <a:p>
            <a:pPr>
              <a:buFontTx/>
              <a:buNone/>
            </a:pPr>
            <a:endParaRPr lang="en-GB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en-US"/>
          </a:p>
        </p:txBody>
      </p:sp>
      <p:grpSp>
        <p:nvGrpSpPr>
          <p:cNvPr id="23579" name="Group 27"/>
          <p:cNvGrpSpPr>
            <a:grpSpLocks/>
          </p:cNvGrpSpPr>
          <p:nvPr/>
        </p:nvGrpSpPr>
        <p:grpSpPr bwMode="auto">
          <a:xfrm>
            <a:off x="539750" y="2349500"/>
            <a:ext cx="8208963" cy="4392613"/>
            <a:chOff x="340" y="1480"/>
            <a:chExt cx="5171" cy="2767"/>
          </a:xfrm>
        </p:grpSpPr>
        <p:sp>
          <p:nvSpPr>
            <p:cNvPr id="23560" name="Rectangle 8"/>
            <p:cNvSpPr>
              <a:spLocks noChangeArrowheads="1"/>
            </p:cNvSpPr>
            <p:nvPr/>
          </p:nvSpPr>
          <p:spPr bwMode="auto">
            <a:xfrm>
              <a:off x="340" y="1480"/>
              <a:ext cx="5171" cy="2676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Rectangle 9"/>
            <p:cNvSpPr>
              <a:spLocks noChangeArrowheads="1"/>
            </p:cNvSpPr>
            <p:nvPr/>
          </p:nvSpPr>
          <p:spPr bwMode="auto">
            <a:xfrm>
              <a:off x="340" y="3748"/>
              <a:ext cx="2585" cy="40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Rectangle 10"/>
            <p:cNvSpPr>
              <a:spLocks noChangeArrowheads="1"/>
            </p:cNvSpPr>
            <p:nvPr/>
          </p:nvSpPr>
          <p:spPr bwMode="auto">
            <a:xfrm>
              <a:off x="2925" y="3022"/>
              <a:ext cx="2585" cy="113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AutoShape 11"/>
            <p:cNvSpPr>
              <a:spLocks noChangeArrowheads="1"/>
            </p:cNvSpPr>
            <p:nvPr/>
          </p:nvSpPr>
          <p:spPr bwMode="auto">
            <a:xfrm>
              <a:off x="748" y="1616"/>
              <a:ext cx="91" cy="86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AutoShape 12"/>
            <p:cNvSpPr>
              <a:spLocks noChangeArrowheads="1"/>
            </p:cNvSpPr>
            <p:nvPr/>
          </p:nvSpPr>
          <p:spPr bwMode="auto">
            <a:xfrm>
              <a:off x="1020" y="1616"/>
              <a:ext cx="91" cy="86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AutoShape 13"/>
            <p:cNvSpPr>
              <a:spLocks noChangeArrowheads="1"/>
            </p:cNvSpPr>
            <p:nvPr/>
          </p:nvSpPr>
          <p:spPr bwMode="auto">
            <a:xfrm>
              <a:off x="884" y="1706"/>
              <a:ext cx="91" cy="86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AutoShape 14"/>
            <p:cNvSpPr>
              <a:spLocks noChangeArrowheads="1"/>
            </p:cNvSpPr>
            <p:nvPr/>
          </p:nvSpPr>
          <p:spPr bwMode="auto">
            <a:xfrm>
              <a:off x="1338" y="1706"/>
              <a:ext cx="91" cy="86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AutoShape 15"/>
            <p:cNvSpPr>
              <a:spLocks noChangeArrowheads="1"/>
            </p:cNvSpPr>
            <p:nvPr/>
          </p:nvSpPr>
          <p:spPr bwMode="auto">
            <a:xfrm>
              <a:off x="1927" y="1616"/>
              <a:ext cx="91" cy="86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AutoShape 16"/>
            <p:cNvSpPr>
              <a:spLocks noChangeArrowheads="1"/>
            </p:cNvSpPr>
            <p:nvPr/>
          </p:nvSpPr>
          <p:spPr bwMode="auto">
            <a:xfrm>
              <a:off x="3107" y="1706"/>
              <a:ext cx="91" cy="86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AutoShape 17"/>
            <p:cNvSpPr>
              <a:spLocks noChangeArrowheads="1"/>
            </p:cNvSpPr>
            <p:nvPr/>
          </p:nvSpPr>
          <p:spPr bwMode="auto">
            <a:xfrm>
              <a:off x="4740" y="1661"/>
              <a:ext cx="317" cy="408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Text Box 18"/>
            <p:cNvSpPr txBox="1">
              <a:spLocks noChangeArrowheads="1"/>
            </p:cNvSpPr>
            <p:nvPr/>
          </p:nvSpPr>
          <p:spPr bwMode="auto">
            <a:xfrm>
              <a:off x="612" y="2069"/>
              <a:ext cx="13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schemeClr val="bg1"/>
                  </a:solidFill>
                </a:rPr>
                <a:t>Cold air (-30°C)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23571" name="Rectangle 19"/>
            <p:cNvSpPr>
              <a:spLocks noChangeArrowheads="1"/>
            </p:cNvSpPr>
            <p:nvPr/>
          </p:nvSpPr>
          <p:spPr bwMode="auto">
            <a:xfrm>
              <a:off x="340" y="4020"/>
              <a:ext cx="5171" cy="227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Text Box 20"/>
            <p:cNvSpPr txBox="1">
              <a:spLocks noChangeArrowheads="1"/>
            </p:cNvSpPr>
            <p:nvPr/>
          </p:nvSpPr>
          <p:spPr bwMode="auto">
            <a:xfrm>
              <a:off x="657" y="3974"/>
              <a:ext cx="15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schemeClr val="bg1"/>
                  </a:solidFill>
                </a:rPr>
                <a:t>Warm ground (0°C)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 flipH="1" flipV="1">
              <a:off x="1111" y="3748"/>
              <a:ext cx="680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22"/>
            <p:cNvSpPr>
              <a:spLocks noChangeShapeType="1"/>
            </p:cNvSpPr>
            <p:nvPr/>
          </p:nvSpPr>
          <p:spPr bwMode="auto">
            <a:xfrm flipH="1" flipV="1">
              <a:off x="3878" y="3022"/>
              <a:ext cx="725" cy="9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Text Box 23"/>
            <p:cNvSpPr txBox="1">
              <a:spLocks noChangeArrowheads="1"/>
            </p:cNvSpPr>
            <p:nvPr/>
          </p:nvSpPr>
          <p:spPr bwMode="auto">
            <a:xfrm>
              <a:off x="1746" y="3739"/>
              <a:ext cx="117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/>
                <a:t>Steep temperature gradient</a:t>
              </a:r>
              <a:endParaRPr lang="en-US" sz="1400" b="1"/>
            </a:p>
          </p:txBody>
        </p:sp>
        <p:sp>
          <p:nvSpPr>
            <p:cNvPr id="23576" name="Text Box 24"/>
            <p:cNvSpPr txBox="1">
              <a:spLocks noChangeArrowheads="1"/>
            </p:cNvSpPr>
            <p:nvPr/>
          </p:nvSpPr>
          <p:spPr bwMode="auto">
            <a:xfrm>
              <a:off x="4241" y="3249"/>
              <a:ext cx="117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/>
                <a:t>Gentle temperature gradient</a:t>
              </a:r>
              <a:endParaRPr lang="en-US" sz="1400" b="1"/>
            </a:p>
          </p:txBody>
        </p:sp>
        <p:sp>
          <p:nvSpPr>
            <p:cNvPr id="23577" name="Text Box 25"/>
            <p:cNvSpPr txBox="1">
              <a:spLocks noChangeArrowheads="1"/>
            </p:cNvSpPr>
            <p:nvPr/>
          </p:nvSpPr>
          <p:spPr bwMode="auto">
            <a:xfrm>
              <a:off x="793" y="3430"/>
              <a:ext cx="13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schemeClr val="bg1"/>
                  </a:solidFill>
                </a:rPr>
                <a:t>Shallow snowpack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23578" name="Text Box 26"/>
            <p:cNvSpPr txBox="1">
              <a:spLocks noChangeArrowheads="1"/>
            </p:cNvSpPr>
            <p:nvPr/>
          </p:nvSpPr>
          <p:spPr bwMode="auto">
            <a:xfrm>
              <a:off x="3515" y="2704"/>
              <a:ext cx="13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schemeClr val="bg1"/>
                  </a:solidFill>
                </a:rPr>
                <a:t>Deep snowpack</a:t>
              </a:r>
              <a:endParaRPr 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00"/>
                </a:solidFill>
              </a:rPr>
              <a:t>Snowpack – Wind Slab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876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>
                <a:solidFill>
                  <a:srgbClr val="008000"/>
                </a:solidFill>
              </a:rPr>
              <a:t>Classic “snowflakes” are broken up by wind swirling over terrain features. The broken pieces are packed together densely and form a firm, cohesive layer.</a:t>
            </a:r>
          </a:p>
          <a:p>
            <a:pPr>
              <a:lnSpc>
                <a:spcPct val="90000"/>
              </a:lnSpc>
            </a:pPr>
            <a:r>
              <a:rPr lang="en-GB">
                <a:solidFill>
                  <a:srgbClr val="008000"/>
                </a:solidFill>
              </a:rPr>
              <a:t>The windslab layer can be fragile and can shatter like meringue or polystyrene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</p:txBody>
      </p:sp>
      <p:pic>
        <p:nvPicPr>
          <p:cNvPr id="29723" name="Picture 27" descr="avalanche-assessment-sawchuk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557338"/>
            <a:ext cx="3124200" cy="459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00"/>
                </a:solidFill>
              </a:rPr>
              <a:t>People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solidFill>
                  <a:srgbClr val="008000"/>
                </a:solidFill>
              </a:rPr>
              <a:t>Safe travel</a:t>
            </a:r>
          </a:p>
          <a:p>
            <a:r>
              <a:rPr lang="en-GB">
                <a:solidFill>
                  <a:srgbClr val="008000"/>
                </a:solidFill>
              </a:rPr>
              <a:t>Risk-reduction factors</a:t>
            </a:r>
          </a:p>
          <a:p>
            <a:r>
              <a:rPr lang="en-GB">
                <a:solidFill>
                  <a:srgbClr val="008000"/>
                </a:solidFill>
              </a:rPr>
              <a:t>Heuristic Traps</a:t>
            </a:r>
          </a:p>
          <a:p>
            <a:r>
              <a:rPr lang="en-GB">
                <a:solidFill>
                  <a:srgbClr val="008000"/>
                </a:solidFill>
              </a:rPr>
              <a:t>Self-rescue</a:t>
            </a:r>
          </a:p>
          <a:p>
            <a:r>
              <a:rPr lang="en-GB">
                <a:solidFill>
                  <a:srgbClr val="008000"/>
                </a:solidFill>
              </a:rPr>
              <a:t>Statistics</a:t>
            </a:r>
            <a:endParaRPr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00"/>
                </a:solidFill>
              </a:rPr>
              <a:t>Safe Travel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solidFill>
                  <a:srgbClr val="008000"/>
                </a:solidFill>
              </a:rPr>
              <a:t>Enter avalanche terrain cautiously</a:t>
            </a:r>
          </a:p>
          <a:p>
            <a:r>
              <a:rPr lang="en-GB" sz="4800" b="1">
                <a:solidFill>
                  <a:srgbClr val="008000"/>
                </a:solidFill>
              </a:rPr>
              <a:t>Move one at a time</a:t>
            </a:r>
          </a:p>
          <a:p>
            <a:r>
              <a:rPr lang="en-GB">
                <a:solidFill>
                  <a:srgbClr val="008000"/>
                </a:solidFill>
              </a:rPr>
              <a:t>Use islands of safety</a:t>
            </a:r>
          </a:p>
          <a:p>
            <a:r>
              <a:rPr lang="en-GB">
                <a:solidFill>
                  <a:srgbClr val="008000"/>
                </a:solidFill>
              </a:rPr>
              <a:t>Do not ride above your own group or anyone else</a:t>
            </a:r>
          </a:p>
          <a:p>
            <a:r>
              <a:rPr lang="en-GB">
                <a:solidFill>
                  <a:srgbClr val="008000"/>
                </a:solidFill>
              </a:rPr>
              <a:t>Climb on ridges, do not pass below avalanche paths &amp; run-outs</a:t>
            </a:r>
            <a:endParaRPr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00"/>
                </a:solidFill>
              </a:rPr>
              <a:t>Risk Reduction Factors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>
                <a:solidFill>
                  <a:srgbClr val="008000"/>
                </a:solidFill>
              </a:rPr>
              <a:t>90% of all avalanches happen within 24hrs of fresh snow-fall</a:t>
            </a:r>
          </a:p>
          <a:p>
            <a:pPr>
              <a:lnSpc>
                <a:spcPct val="80000"/>
              </a:lnSpc>
            </a:pPr>
            <a:r>
              <a:rPr lang="en-GB" sz="2800">
                <a:solidFill>
                  <a:srgbClr val="008000"/>
                </a:solidFill>
              </a:rPr>
              <a:t>If risk is high, stay out of avalanche terrain</a:t>
            </a:r>
          </a:p>
          <a:p>
            <a:pPr>
              <a:lnSpc>
                <a:spcPct val="80000"/>
              </a:lnSpc>
            </a:pPr>
            <a:r>
              <a:rPr lang="en-GB" sz="2800">
                <a:solidFill>
                  <a:srgbClr val="008000"/>
                </a:solidFill>
              </a:rPr>
              <a:t>Practise safe travel</a:t>
            </a:r>
          </a:p>
          <a:p>
            <a:pPr>
              <a:lnSpc>
                <a:spcPct val="80000"/>
              </a:lnSpc>
            </a:pPr>
            <a:r>
              <a:rPr lang="en-GB" sz="2800">
                <a:solidFill>
                  <a:srgbClr val="008000"/>
                </a:solidFill>
              </a:rPr>
              <a:t>Assess run-outs &amp; consequences</a:t>
            </a:r>
          </a:p>
          <a:p>
            <a:pPr>
              <a:lnSpc>
                <a:spcPct val="80000"/>
              </a:lnSpc>
            </a:pPr>
            <a:r>
              <a:rPr lang="en-GB" sz="2800">
                <a:solidFill>
                  <a:srgbClr val="008000"/>
                </a:solidFill>
              </a:rPr>
              <a:t>Plan escape routes</a:t>
            </a:r>
          </a:p>
          <a:p>
            <a:pPr>
              <a:lnSpc>
                <a:spcPct val="80000"/>
              </a:lnSpc>
            </a:pPr>
            <a:r>
              <a:rPr lang="en-GB" sz="2800">
                <a:solidFill>
                  <a:srgbClr val="008000"/>
                </a:solidFill>
              </a:rPr>
              <a:t>Start small</a:t>
            </a:r>
          </a:p>
          <a:p>
            <a:pPr>
              <a:lnSpc>
                <a:spcPct val="80000"/>
              </a:lnSpc>
            </a:pPr>
            <a:r>
              <a:rPr lang="en-GB" sz="2800">
                <a:solidFill>
                  <a:srgbClr val="008000"/>
                </a:solidFill>
              </a:rPr>
              <a:t>Communicate</a:t>
            </a:r>
          </a:p>
          <a:p>
            <a:pPr>
              <a:lnSpc>
                <a:spcPct val="80000"/>
              </a:lnSpc>
            </a:pPr>
            <a:r>
              <a:rPr lang="en-GB" sz="2800">
                <a:solidFill>
                  <a:srgbClr val="008000"/>
                </a:solidFill>
              </a:rPr>
              <a:t>Equipment</a:t>
            </a:r>
          </a:p>
          <a:p>
            <a:pPr>
              <a:lnSpc>
                <a:spcPct val="80000"/>
              </a:lnSpc>
            </a:pPr>
            <a:r>
              <a:rPr lang="en-GB" sz="2800">
                <a:solidFill>
                  <a:srgbClr val="008000"/>
                </a:solidFill>
              </a:rPr>
              <a:t>Munter method / 3x3 method</a:t>
            </a:r>
            <a:endParaRPr lang="en-US" sz="280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r>
              <a:rPr lang="en-GB">
                <a:solidFill>
                  <a:srgbClr val="008000"/>
                </a:solidFill>
              </a:rPr>
              <a:t>3x3 (Munter) Risk-reduction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b="1">
                <a:solidFill>
                  <a:srgbClr val="008000"/>
                </a:solidFill>
              </a:rPr>
              <a:t>Risk = </a:t>
            </a:r>
            <a:r>
              <a:rPr lang="en-GB" sz="1800">
                <a:solidFill>
                  <a:srgbClr val="008000"/>
                </a:solidFill>
              </a:rPr>
              <a:t>2 to the power of warning level (i.e. level 3 = risk 8)</a:t>
            </a:r>
            <a:endParaRPr lang="en-US" sz="180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000" b="1">
                <a:solidFill>
                  <a:srgbClr val="008000"/>
                </a:solidFill>
              </a:rPr>
              <a:t>Reduction Factors:</a:t>
            </a:r>
            <a:endParaRPr lang="en-US" sz="2000" b="1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08000"/>
                </a:solidFill>
              </a:rPr>
              <a:t>First Class, Slope Angle</a:t>
            </a:r>
            <a:r>
              <a:rPr lang="en-US" sz="2000">
                <a:solidFill>
                  <a:srgbClr val="008000"/>
                </a:solidFill>
              </a:rPr>
              <a:t> </a:t>
            </a:r>
            <a:br>
              <a:rPr lang="en-US" sz="2000">
                <a:solidFill>
                  <a:srgbClr val="008000"/>
                </a:solidFill>
              </a:rPr>
            </a:br>
            <a:r>
              <a:rPr lang="en-US" sz="2000">
                <a:solidFill>
                  <a:srgbClr val="008000"/>
                </a:solidFill>
              </a:rPr>
              <a:t>Steepest Slope Angle is between 35°-39° : 2 </a:t>
            </a:r>
            <a:br>
              <a:rPr lang="en-US" sz="2000">
                <a:solidFill>
                  <a:srgbClr val="008000"/>
                </a:solidFill>
              </a:rPr>
            </a:br>
            <a:r>
              <a:rPr lang="en-US" sz="2000">
                <a:solidFill>
                  <a:srgbClr val="008000"/>
                </a:solidFill>
              </a:rPr>
              <a:t>Steepest Slope Angle is between 30°-34° : 4 </a:t>
            </a:r>
            <a:endParaRPr lang="en-US" sz="2000" b="1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08000"/>
                </a:solidFill>
              </a:rPr>
              <a:t>Second Class, Slope Aspect</a:t>
            </a:r>
            <a:r>
              <a:rPr lang="en-US" sz="2000">
                <a:solidFill>
                  <a:srgbClr val="008000"/>
                </a:solidFill>
              </a:rPr>
              <a:t> </a:t>
            </a:r>
            <a:br>
              <a:rPr lang="en-US" sz="2000">
                <a:solidFill>
                  <a:srgbClr val="008000"/>
                </a:solidFill>
              </a:rPr>
            </a:br>
            <a:r>
              <a:rPr lang="en-US" sz="2000">
                <a:solidFill>
                  <a:srgbClr val="008000"/>
                </a:solidFill>
              </a:rPr>
              <a:t>Route avoids North sector slopes (NW-N-NE) : 2 </a:t>
            </a:r>
            <a:br>
              <a:rPr lang="en-US" sz="2000">
                <a:solidFill>
                  <a:srgbClr val="008000"/>
                </a:solidFill>
              </a:rPr>
            </a:br>
            <a:r>
              <a:rPr lang="en-US" sz="2000">
                <a:solidFill>
                  <a:srgbClr val="008000"/>
                </a:solidFill>
              </a:rPr>
              <a:t>Route avoids North half sector slopes (WNW-N-ENE) : 3 </a:t>
            </a:r>
            <a:br>
              <a:rPr lang="en-US" sz="2000">
                <a:solidFill>
                  <a:srgbClr val="008000"/>
                </a:solidFill>
              </a:rPr>
            </a:br>
            <a:r>
              <a:rPr lang="en-US" sz="2000">
                <a:solidFill>
                  <a:srgbClr val="008000"/>
                </a:solidFill>
              </a:rPr>
              <a:t>Route avoids Named Avalanche Slope Sectors : 4 </a:t>
            </a:r>
            <a:endParaRPr lang="en-US" sz="2000" b="1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08000"/>
                </a:solidFill>
              </a:rPr>
              <a:t>Third Class, Group Factors</a:t>
            </a:r>
            <a:r>
              <a:rPr lang="en-US" sz="2000">
                <a:solidFill>
                  <a:srgbClr val="008000"/>
                </a:solidFill>
              </a:rPr>
              <a:t> </a:t>
            </a:r>
            <a:br>
              <a:rPr lang="en-US" sz="2000">
                <a:solidFill>
                  <a:srgbClr val="008000"/>
                </a:solidFill>
              </a:rPr>
            </a:br>
            <a:r>
              <a:rPr lang="en-US" sz="2000">
                <a:solidFill>
                  <a:srgbClr val="008000"/>
                </a:solidFill>
              </a:rPr>
              <a:t>Slope stabilized by skiing: 2 </a:t>
            </a:r>
            <a:br>
              <a:rPr lang="en-US" sz="2000">
                <a:solidFill>
                  <a:srgbClr val="008000"/>
                </a:solidFill>
              </a:rPr>
            </a:br>
            <a:r>
              <a:rPr lang="en-US" sz="2000">
                <a:solidFill>
                  <a:srgbClr val="008000"/>
                </a:solidFill>
              </a:rPr>
              <a:t>Large group with good spacing: 2 </a:t>
            </a:r>
            <a:br>
              <a:rPr lang="en-US" sz="2000">
                <a:solidFill>
                  <a:srgbClr val="008000"/>
                </a:solidFill>
              </a:rPr>
            </a:br>
            <a:r>
              <a:rPr lang="en-US" sz="2000">
                <a:solidFill>
                  <a:srgbClr val="008000"/>
                </a:solidFill>
              </a:rPr>
              <a:t>Small Group (2 to 4 skiers) : 2 </a:t>
            </a:r>
            <a:br>
              <a:rPr lang="en-US" sz="2000">
                <a:solidFill>
                  <a:srgbClr val="008000"/>
                </a:solidFill>
              </a:rPr>
            </a:br>
            <a:r>
              <a:rPr lang="en-US" sz="2000">
                <a:solidFill>
                  <a:srgbClr val="008000"/>
                </a:solidFill>
              </a:rPr>
              <a:t>Small Group with good spacing: 3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</a:pPr>
            <a:r>
              <a:rPr lang="en-GB" sz="2000">
                <a:solidFill>
                  <a:srgbClr val="008000"/>
                </a:solidFill>
              </a:rPr>
              <a:t>Final risk = Risk / (Factor 1 x Factor 2 x Factor 3)</a:t>
            </a:r>
          </a:p>
          <a:p>
            <a:pPr>
              <a:lnSpc>
                <a:spcPct val="80000"/>
              </a:lnSpc>
            </a:pPr>
            <a:r>
              <a:rPr lang="en-GB" sz="2000">
                <a:solidFill>
                  <a:srgbClr val="008000"/>
                </a:solidFill>
              </a:rPr>
              <a:t>If remaining risk &gt; 1, don’t go!</a:t>
            </a:r>
            <a:endParaRPr lang="en-US" sz="200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90AE3-C943-46F7-9515-BAD01178A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00B050"/>
                </a:solidFill>
              </a:rPr>
              <a:t>What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is</a:t>
            </a:r>
            <a:r>
              <a:rPr lang="fr-FR" dirty="0">
                <a:solidFill>
                  <a:srgbClr val="00B050"/>
                </a:solidFill>
              </a:rPr>
              <a:t> an avalanche?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BE577-2B39-4888-AC9C-FC5C7DAB2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A mass of </a:t>
            </a:r>
            <a:r>
              <a:rPr lang="fr-FR" dirty="0" err="1">
                <a:solidFill>
                  <a:srgbClr val="00B050"/>
                </a:solidFill>
              </a:rPr>
              <a:t>snow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sliding</a:t>
            </a:r>
            <a:r>
              <a:rPr lang="fr-FR" dirty="0">
                <a:solidFill>
                  <a:srgbClr val="00B050"/>
                </a:solidFill>
              </a:rPr>
              <a:t> down a </a:t>
            </a:r>
            <a:r>
              <a:rPr lang="fr-FR" dirty="0" err="1">
                <a:solidFill>
                  <a:srgbClr val="00B050"/>
                </a:solidFill>
              </a:rPr>
              <a:t>slope</a:t>
            </a:r>
            <a:endParaRPr lang="fr-FR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50B12-6380-4447-970D-F49887801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56" y="2420888"/>
            <a:ext cx="5364088" cy="40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36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00"/>
                </a:solidFill>
              </a:rPr>
              <a:t>Heuristic Traps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>
                <a:solidFill>
                  <a:srgbClr val="008000"/>
                </a:solidFill>
              </a:rPr>
              <a:t>Limited opportunity </a:t>
            </a:r>
          </a:p>
          <a:p>
            <a:pPr lvl="1">
              <a:lnSpc>
                <a:spcPct val="90000"/>
              </a:lnSpc>
            </a:pPr>
            <a:r>
              <a:rPr lang="en-GB" sz="2000">
                <a:solidFill>
                  <a:srgbClr val="008000"/>
                </a:solidFill>
              </a:rPr>
              <a:t>“It’ll be tracked by tomorrow”, “We have to go home tomorrow”</a:t>
            </a:r>
          </a:p>
          <a:p>
            <a:pPr>
              <a:lnSpc>
                <a:spcPct val="90000"/>
              </a:lnSpc>
            </a:pPr>
            <a:r>
              <a:rPr lang="en-GB" sz="2400">
                <a:solidFill>
                  <a:srgbClr val="008000"/>
                </a:solidFill>
              </a:rPr>
              <a:t>Summit fever</a:t>
            </a:r>
          </a:p>
          <a:p>
            <a:pPr lvl="1">
              <a:lnSpc>
                <a:spcPct val="90000"/>
              </a:lnSpc>
            </a:pPr>
            <a:r>
              <a:rPr lang="en-GB" sz="2000">
                <a:solidFill>
                  <a:srgbClr val="008000"/>
                </a:solidFill>
              </a:rPr>
              <a:t>“I’ve wanted to do this run for ages”</a:t>
            </a:r>
          </a:p>
          <a:p>
            <a:pPr>
              <a:lnSpc>
                <a:spcPct val="90000"/>
              </a:lnSpc>
            </a:pPr>
            <a:r>
              <a:rPr lang="en-GB" sz="2400">
                <a:solidFill>
                  <a:srgbClr val="008000"/>
                </a:solidFill>
              </a:rPr>
              <a:t>Everybody else is doing it </a:t>
            </a:r>
          </a:p>
          <a:p>
            <a:pPr lvl="1">
              <a:lnSpc>
                <a:spcPct val="90000"/>
              </a:lnSpc>
            </a:pPr>
            <a:r>
              <a:rPr lang="en-GB" sz="2000">
                <a:solidFill>
                  <a:srgbClr val="008000"/>
                </a:solidFill>
              </a:rPr>
              <a:t>“There are loads of tracks”</a:t>
            </a:r>
          </a:p>
          <a:p>
            <a:pPr>
              <a:lnSpc>
                <a:spcPct val="90000"/>
              </a:lnSpc>
            </a:pPr>
            <a:r>
              <a:rPr lang="en-GB" sz="2400">
                <a:solidFill>
                  <a:srgbClr val="008000"/>
                </a:solidFill>
              </a:rPr>
              <a:t>Familiarity</a:t>
            </a:r>
          </a:p>
          <a:p>
            <a:pPr lvl="1">
              <a:lnSpc>
                <a:spcPct val="90000"/>
              </a:lnSpc>
            </a:pPr>
            <a:r>
              <a:rPr lang="en-GB" sz="2000">
                <a:solidFill>
                  <a:srgbClr val="008000"/>
                </a:solidFill>
              </a:rPr>
              <a:t>“I’ve been here loads of times and never had any trouble”</a:t>
            </a:r>
          </a:p>
          <a:p>
            <a:pPr>
              <a:lnSpc>
                <a:spcPct val="90000"/>
              </a:lnSpc>
            </a:pPr>
            <a:r>
              <a:rPr lang="en-GB" sz="2400">
                <a:solidFill>
                  <a:srgbClr val="008000"/>
                </a:solidFill>
              </a:rPr>
              <a:t>Risk compensation </a:t>
            </a:r>
          </a:p>
          <a:p>
            <a:pPr lvl="1">
              <a:lnSpc>
                <a:spcPct val="90000"/>
              </a:lnSpc>
            </a:pPr>
            <a:r>
              <a:rPr lang="en-GB" sz="2000">
                <a:solidFill>
                  <a:srgbClr val="008000"/>
                </a:solidFill>
              </a:rPr>
              <a:t>“It might be a bit sketchy – have you got a transceiver on?”</a:t>
            </a:r>
          </a:p>
          <a:p>
            <a:pPr>
              <a:lnSpc>
                <a:spcPct val="90000"/>
              </a:lnSpc>
            </a:pPr>
            <a:r>
              <a:rPr lang="en-GB" sz="2400">
                <a:solidFill>
                  <a:srgbClr val="008000"/>
                </a:solidFill>
              </a:rPr>
              <a:t>Ability level </a:t>
            </a:r>
          </a:p>
          <a:p>
            <a:pPr lvl="1">
              <a:lnSpc>
                <a:spcPct val="90000"/>
              </a:lnSpc>
            </a:pPr>
            <a:r>
              <a:rPr lang="en-GB" sz="2000">
                <a:solidFill>
                  <a:srgbClr val="008000"/>
                </a:solidFill>
              </a:rPr>
              <a:t>“It’s OK, I’m a really good snowboarder”</a:t>
            </a:r>
            <a:endParaRPr lang="en-US" sz="200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00"/>
                </a:solidFill>
              </a:rPr>
              <a:t>Self-rescue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414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>
                <a:solidFill>
                  <a:srgbClr val="008000"/>
                </a:solidFill>
              </a:rPr>
              <a:t>If you are buried in an avalanche, you have 15 minutes to be rescued before your chances of survival drop dramatically</a:t>
            </a:r>
          </a:p>
          <a:p>
            <a:pPr>
              <a:lnSpc>
                <a:spcPct val="80000"/>
              </a:lnSpc>
            </a:pPr>
            <a:r>
              <a:rPr lang="en-GB" sz="2000">
                <a:solidFill>
                  <a:srgbClr val="008000"/>
                </a:solidFill>
              </a:rPr>
              <a:t>Your ONLY chance is to be rescued by your mates. Organised rescue will be too late.</a:t>
            </a:r>
            <a:endParaRPr lang="en-US" sz="2000">
              <a:solidFill>
                <a:srgbClr val="008000"/>
              </a:solidFill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852738"/>
            <a:ext cx="40576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00"/>
                </a:solidFill>
              </a:rPr>
              <a:t>Equipment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3743325" cy="50403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>
                <a:solidFill>
                  <a:srgbClr val="008000"/>
                </a:solidFill>
              </a:rPr>
              <a:t>Transceiver, shovel, probe</a:t>
            </a:r>
          </a:p>
          <a:p>
            <a:pPr>
              <a:lnSpc>
                <a:spcPct val="80000"/>
              </a:lnSpc>
            </a:pPr>
            <a:r>
              <a:rPr lang="en-GB" sz="2800">
                <a:solidFill>
                  <a:srgbClr val="008000"/>
                </a:solidFill>
              </a:rPr>
              <a:t>ABS</a:t>
            </a:r>
          </a:p>
          <a:p>
            <a:pPr>
              <a:lnSpc>
                <a:spcPct val="80000"/>
              </a:lnSpc>
            </a:pPr>
            <a:r>
              <a:rPr lang="en-GB" sz="2800">
                <a:solidFill>
                  <a:srgbClr val="008000"/>
                </a:solidFill>
              </a:rPr>
              <a:t>Avalung</a:t>
            </a:r>
          </a:p>
          <a:p>
            <a:pPr>
              <a:lnSpc>
                <a:spcPct val="80000"/>
              </a:lnSpc>
            </a:pPr>
            <a:r>
              <a:rPr lang="en-GB" sz="2800">
                <a:solidFill>
                  <a:srgbClr val="008000"/>
                </a:solidFill>
              </a:rPr>
              <a:t>If you need any of it, you’ve already ****’ed up!</a:t>
            </a:r>
          </a:p>
          <a:p>
            <a:pPr>
              <a:lnSpc>
                <a:spcPct val="80000"/>
              </a:lnSpc>
            </a:pPr>
            <a:r>
              <a:rPr lang="en-GB" sz="2800">
                <a:solidFill>
                  <a:srgbClr val="008000"/>
                </a:solidFill>
              </a:rPr>
              <a:t>If you are completely buried, your chances of survival are 50/50, regardless of equipment</a:t>
            </a:r>
            <a:endParaRPr lang="en-US" sz="2800">
              <a:solidFill>
                <a:srgbClr val="008000"/>
              </a:solidFill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/>
          <a:srcRect b="10486"/>
          <a:stretch>
            <a:fillRect/>
          </a:stretch>
        </p:blipFill>
        <p:spPr bwMode="auto">
          <a:xfrm>
            <a:off x="4140200" y="1557338"/>
            <a:ext cx="47529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356100" y="5013325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Les Arcs avalanche, 1</a:t>
            </a:r>
            <a:r>
              <a:rPr lang="en-GB" sz="1800" baseline="30000"/>
              <a:t>st</a:t>
            </a:r>
            <a:r>
              <a:rPr lang="en-GB" sz="1800"/>
              <a:t> January 2010</a:t>
            </a:r>
            <a:endParaRPr lang="en-US"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5111750" cy="1143000"/>
          </a:xfrm>
        </p:spPr>
        <p:txBody>
          <a:bodyPr/>
          <a:lstStyle/>
          <a:p>
            <a:pPr algn="l"/>
            <a:r>
              <a:rPr lang="en-GB" sz="4000">
                <a:solidFill>
                  <a:srgbClr val="008000"/>
                </a:solidFill>
              </a:rPr>
              <a:t>What to do if the worst should happen</a:t>
            </a:r>
            <a:endParaRPr lang="en-US" sz="4000">
              <a:solidFill>
                <a:srgbClr val="008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>
                <a:solidFill>
                  <a:srgbClr val="008000"/>
                </a:solidFill>
              </a:rPr>
              <a:t>To you:</a:t>
            </a:r>
          </a:p>
          <a:p>
            <a:pPr lvl="1">
              <a:lnSpc>
                <a:spcPct val="90000"/>
              </a:lnSpc>
            </a:pPr>
            <a:r>
              <a:rPr lang="en-GB" sz="2000">
                <a:solidFill>
                  <a:srgbClr val="008000"/>
                </a:solidFill>
              </a:rPr>
              <a:t>Try to ride out gently to the side</a:t>
            </a:r>
          </a:p>
          <a:p>
            <a:pPr lvl="1">
              <a:lnSpc>
                <a:spcPct val="90000"/>
              </a:lnSpc>
            </a:pPr>
            <a:r>
              <a:rPr lang="en-GB" sz="2000">
                <a:solidFill>
                  <a:srgbClr val="008000"/>
                </a:solidFill>
              </a:rPr>
              <a:t>Try “swimming” or rolling</a:t>
            </a:r>
          </a:p>
          <a:p>
            <a:pPr lvl="1">
              <a:lnSpc>
                <a:spcPct val="90000"/>
              </a:lnSpc>
            </a:pPr>
            <a:r>
              <a:rPr lang="en-GB" sz="2000">
                <a:solidFill>
                  <a:srgbClr val="008000"/>
                </a:solidFill>
              </a:rPr>
              <a:t>As the slide comes to a stop, try to use one head to cover your mouth &amp; nose (to create an air pocket) and punch up as high as you can with the other</a:t>
            </a:r>
          </a:p>
          <a:p>
            <a:pPr lvl="1">
              <a:lnSpc>
                <a:spcPct val="90000"/>
              </a:lnSpc>
            </a:pPr>
            <a:r>
              <a:rPr lang="en-GB" sz="2000">
                <a:solidFill>
                  <a:srgbClr val="008000"/>
                </a:solidFill>
              </a:rPr>
              <a:t>Once it stops, there is pretty much nothing you can do except try keep calm and hope</a:t>
            </a:r>
            <a:endParaRPr lang="en-US" sz="2000">
              <a:solidFill>
                <a:srgbClr val="008000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572000" y="1600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>
                <a:solidFill>
                  <a:srgbClr val="008000"/>
                </a:solidFill>
              </a:rPr>
              <a:t>To your friend: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rgbClr val="008000"/>
                </a:solidFill>
              </a:rPr>
              <a:t>Watch them closely, don’t look away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rgbClr val="008000"/>
                </a:solidFill>
              </a:rPr>
              <a:t>Mark their “last-seen” point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rgbClr val="008000"/>
                </a:solidFill>
              </a:rPr>
              <a:t>Is it safe?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rgbClr val="008000"/>
                </a:solidFill>
              </a:rPr>
              <a:t>Stop, think, plan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rgbClr val="008000"/>
                </a:solidFill>
              </a:rPr>
              <a:t>Don’t send someone for help, phone if you can spare the time &amp; resources</a:t>
            </a:r>
            <a:endParaRPr lang="en-US">
              <a:solidFill>
                <a:srgbClr val="008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rgbClr val="008000"/>
                </a:solidFill>
              </a:rPr>
              <a:t>Start a transceiver search quickly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rgbClr val="008000"/>
                </a:solidFill>
              </a:rPr>
              <a:t>Look for clues on the surface as you search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00"/>
                </a:solidFill>
              </a:rPr>
              <a:t>Transceiver Search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4671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GB" sz="1400">
                <a:solidFill>
                  <a:srgbClr val="008000"/>
                </a:solidFill>
              </a:rPr>
              <a:t>Phase 1</a:t>
            </a:r>
          </a:p>
          <a:p>
            <a:pPr marL="990600" lvl="1" indent="-533400">
              <a:lnSpc>
                <a:spcPct val="80000"/>
              </a:lnSpc>
            </a:pPr>
            <a:r>
              <a:rPr lang="en-GB" sz="1200">
                <a:solidFill>
                  <a:srgbClr val="008000"/>
                </a:solidFill>
              </a:rPr>
              <a:t>Cover all the terrain as efficiently as possible until you find a signal. Move quickly.</a:t>
            </a:r>
          </a:p>
          <a:p>
            <a:pPr marL="609600" indent="-609600">
              <a:lnSpc>
                <a:spcPct val="80000"/>
              </a:lnSpc>
            </a:pPr>
            <a:r>
              <a:rPr lang="en-GB" sz="1400">
                <a:solidFill>
                  <a:srgbClr val="008000"/>
                </a:solidFill>
              </a:rPr>
              <a:t>Phase 2</a:t>
            </a:r>
          </a:p>
          <a:p>
            <a:pPr marL="990600" lvl="1" indent="-533400">
              <a:lnSpc>
                <a:spcPct val="80000"/>
              </a:lnSpc>
            </a:pPr>
            <a:r>
              <a:rPr lang="en-GB" sz="1200">
                <a:solidFill>
                  <a:srgbClr val="008000"/>
                </a:solidFill>
              </a:rPr>
              <a:t>Follow the flux-line. Change transceiver orientation to keep the strongest signal. Move quickly</a:t>
            </a:r>
          </a:p>
          <a:p>
            <a:pPr marL="609600" indent="-609600">
              <a:lnSpc>
                <a:spcPct val="80000"/>
              </a:lnSpc>
            </a:pPr>
            <a:r>
              <a:rPr lang="en-GB" sz="1400">
                <a:solidFill>
                  <a:srgbClr val="008000"/>
                </a:solidFill>
              </a:rPr>
              <a:t>Phase 3</a:t>
            </a:r>
          </a:p>
          <a:p>
            <a:pPr marL="609600" indent="-609600">
              <a:lnSpc>
                <a:spcPct val="80000"/>
              </a:lnSpc>
            </a:pPr>
            <a:r>
              <a:rPr lang="en-GB" sz="1400">
                <a:solidFill>
                  <a:srgbClr val="008000"/>
                </a:solidFill>
              </a:rPr>
              <a:t>Keep the transceiver in the same orientation. Make a methodical grid-search, but don’t waste time – start probing!</a:t>
            </a:r>
          </a:p>
          <a:p>
            <a:pPr marL="609600" indent="-609600">
              <a:lnSpc>
                <a:spcPct val="80000"/>
              </a:lnSpc>
            </a:pPr>
            <a:r>
              <a:rPr lang="en-GB" sz="1400">
                <a:solidFill>
                  <a:srgbClr val="008000"/>
                </a:solidFill>
              </a:rPr>
              <a:t>Probing</a:t>
            </a:r>
          </a:p>
          <a:p>
            <a:pPr marL="990600" lvl="1" indent="-533400">
              <a:lnSpc>
                <a:spcPct val="80000"/>
              </a:lnSpc>
            </a:pPr>
            <a:r>
              <a:rPr lang="en-GB" sz="1200">
                <a:solidFill>
                  <a:srgbClr val="008000"/>
                </a:solidFill>
              </a:rPr>
              <a:t>Probe perpendicular to slope, not vertically</a:t>
            </a:r>
          </a:p>
          <a:p>
            <a:pPr marL="990600" lvl="1" indent="-533400">
              <a:lnSpc>
                <a:spcPct val="80000"/>
              </a:lnSpc>
            </a:pPr>
            <a:r>
              <a:rPr lang="en-GB" sz="1200">
                <a:solidFill>
                  <a:srgbClr val="008000"/>
                </a:solidFill>
              </a:rPr>
              <a:t>Probe in a spiral, spacing about 20cm</a:t>
            </a:r>
          </a:p>
          <a:p>
            <a:pPr marL="990600" lvl="1" indent="-533400">
              <a:lnSpc>
                <a:spcPct val="80000"/>
              </a:lnSpc>
            </a:pPr>
            <a:r>
              <a:rPr lang="en-GB" sz="1200">
                <a:solidFill>
                  <a:srgbClr val="008000"/>
                </a:solidFill>
              </a:rPr>
              <a:t>Leave probe in when you get a strike</a:t>
            </a:r>
          </a:p>
          <a:p>
            <a:pPr marL="609600" indent="-609600">
              <a:lnSpc>
                <a:spcPct val="80000"/>
              </a:lnSpc>
            </a:pPr>
            <a:r>
              <a:rPr lang="en-GB" sz="1400">
                <a:solidFill>
                  <a:srgbClr val="008000"/>
                </a:solidFill>
              </a:rPr>
              <a:t>Digging</a:t>
            </a:r>
          </a:p>
          <a:p>
            <a:pPr marL="990600" lvl="1" indent="-533400">
              <a:lnSpc>
                <a:spcPct val="80000"/>
              </a:lnSpc>
            </a:pPr>
            <a:r>
              <a:rPr lang="en-GB" sz="1200">
                <a:solidFill>
                  <a:srgbClr val="008000"/>
                </a:solidFill>
              </a:rPr>
              <a:t>Start digging downhill from the probe-strike, about 1.5x the probe depth</a:t>
            </a:r>
          </a:p>
          <a:p>
            <a:pPr marL="990600" lvl="1" indent="-533400">
              <a:lnSpc>
                <a:spcPct val="80000"/>
              </a:lnSpc>
            </a:pPr>
            <a:r>
              <a:rPr lang="en-GB" sz="1200">
                <a:solidFill>
                  <a:srgbClr val="008000"/>
                </a:solidFill>
              </a:rPr>
              <a:t>Dig in, not down</a:t>
            </a:r>
          </a:p>
          <a:p>
            <a:pPr marL="990600" lvl="1" indent="-533400">
              <a:lnSpc>
                <a:spcPct val="80000"/>
              </a:lnSpc>
            </a:pPr>
            <a:endParaRPr lang="en-US" sz="1200">
              <a:solidFill>
                <a:srgbClr val="008000"/>
              </a:solidFill>
            </a:endParaRPr>
          </a:p>
        </p:txBody>
      </p:sp>
      <p:grpSp>
        <p:nvGrpSpPr>
          <p:cNvPr id="14365" name="Group 29"/>
          <p:cNvGrpSpPr>
            <a:grpSpLocks/>
          </p:cNvGrpSpPr>
          <p:nvPr/>
        </p:nvGrpSpPr>
        <p:grpSpPr bwMode="auto">
          <a:xfrm>
            <a:off x="5364163" y="1557338"/>
            <a:ext cx="2736850" cy="1296987"/>
            <a:chOff x="3379" y="981"/>
            <a:chExt cx="1724" cy="817"/>
          </a:xfrm>
        </p:grpSpPr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>
              <a:off x="3379" y="981"/>
              <a:ext cx="1724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3379" y="1344"/>
              <a:ext cx="1724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3379" y="1707"/>
              <a:ext cx="862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 flipH="1">
              <a:off x="3379" y="1162"/>
              <a:ext cx="1724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 flipH="1">
              <a:off x="3379" y="1525"/>
              <a:ext cx="1724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5364163" y="15573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362" name="Group 26"/>
          <p:cNvGrpSpPr>
            <a:grpSpLocks/>
          </p:cNvGrpSpPr>
          <p:nvPr/>
        </p:nvGrpSpPr>
        <p:grpSpPr bwMode="auto">
          <a:xfrm rot="1877552">
            <a:off x="5364163" y="2997200"/>
            <a:ext cx="3254375" cy="3527425"/>
            <a:chOff x="3742" y="2659"/>
            <a:chExt cx="1632" cy="1769"/>
          </a:xfrm>
        </p:grpSpPr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4513" y="3475"/>
              <a:ext cx="91" cy="13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4" name="Group 18"/>
            <p:cNvGrpSpPr>
              <a:grpSpLocks/>
            </p:cNvGrpSpPr>
            <p:nvPr/>
          </p:nvGrpSpPr>
          <p:grpSpPr bwMode="auto">
            <a:xfrm>
              <a:off x="3742" y="2704"/>
              <a:ext cx="816" cy="1724"/>
              <a:chOff x="3742" y="2704"/>
              <a:chExt cx="816" cy="1724"/>
            </a:xfrm>
          </p:grpSpPr>
          <p:sp>
            <p:nvSpPr>
              <p:cNvPr id="14349" name="Oval 13"/>
              <p:cNvSpPr>
                <a:spLocks noChangeArrowheads="1"/>
              </p:cNvSpPr>
              <p:nvPr/>
            </p:nvSpPr>
            <p:spPr bwMode="auto">
              <a:xfrm>
                <a:off x="4377" y="3340"/>
                <a:ext cx="181" cy="4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0" name="Oval 14"/>
              <p:cNvSpPr>
                <a:spLocks noChangeArrowheads="1"/>
              </p:cNvSpPr>
              <p:nvPr/>
            </p:nvSpPr>
            <p:spPr bwMode="auto">
              <a:xfrm>
                <a:off x="4195" y="3203"/>
                <a:ext cx="363" cy="68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1" name="Oval 15"/>
              <p:cNvSpPr>
                <a:spLocks noChangeArrowheads="1"/>
              </p:cNvSpPr>
              <p:nvPr/>
            </p:nvSpPr>
            <p:spPr bwMode="auto">
              <a:xfrm>
                <a:off x="4059" y="3113"/>
                <a:ext cx="499" cy="86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2" name="Oval 16"/>
              <p:cNvSpPr>
                <a:spLocks noChangeArrowheads="1"/>
              </p:cNvSpPr>
              <p:nvPr/>
            </p:nvSpPr>
            <p:spPr bwMode="auto">
              <a:xfrm>
                <a:off x="3923" y="2931"/>
                <a:ext cx="635" cy="122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3" name="Oval 17"/>
              <p:cNvSpPr>
                <a:spLocks noChangeArrowheads="1"/>
              </p:cNvSpPr>
              <p:nvPr/>
            </p:nvSpPr>
            <p:spPr bwMode="auto">
              <a:xfrm>
                <a:off x="3742" y="2704"/>
                <a:ext cx="816" cy="17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6" name="Group 20"/>
            <p:cNvGrpSpPr>
              <a:grpSpLocks/>
            </p:cNvGrpSpPr>
            <p:nvPr/>
          </p:nvGrpSpPr>
          <p:grpSpPr bwMode="auto">
            <a:xfrm rot="10800000">
              <a:off x="4558" y="2659"/>
              <a:ext cx="816" cy="1724"/>
              <a:chOff x="3742" y="2704"/>
              <a:chExt cx="816" cy="1724"/>
            </a:xfrm>
          </p:grpSpPr>
          <p:sp>
            <p:nvSpPr>
              <p:cNvPr id="14357" name="Oval 21"/>
              <p:cNvSpPr>
                <a:spLocks noChangeArrowheads="1"/>
              </p:cNvSpPr>
              <p:nvPr/>
            </p:nvSpPr>
            <p:spPr bwMode="auto">
              <a:xfrm>
                <a:off x="4377" y="3340"/>
                <a:ext cx="181" cy="4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8" name="Oval 22"/>
              <p:cNvSpPr>
                <a:spLocks noChangeArrowheads="1"/>
              </p:cNvSpPr>
              <p:nvPr/>
            </p:nvSpPr>
            <p:spPr bwMode="auto">
              <a:xfrm>
                <a:off x="4195" y="3203"/>
                <a:ext cx="363" cy="68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9" name="Oval 23"/>
              <p:cNvSpPr>
                <a:spLocks noChangeArrowheads="1"/>
              </p:cNvSpPr>
              <p:nvPr/>
            </p:nvSpPr>
            <p:spPr bwMode="auto">
              <a:xfrm>
                <a:off x="4059" y="3113"/>
                <a:ext cx="499" cy="86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0" name="Oval 24"/>
              <p:cNvSpPr>
                <a:spLocks noChangeArrowheads="1"/>
              </p:cNvSpPr>
              <p:nvPr/>
            </p:nvSpPr>
            <p:spPr bwMode="auto">
              <a:xfrm>
                <a:off x="3923" y="2931"/>
                <a:ext cx="635" cy="122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1" name="Oval 25"/>
              <p:cNvSpPr>
                <a:spLocks noChangeArrowheads="1"/>
              </p:cNvSpPr>
              <p:nvPr/>
            </p:nvSpPr>
            <p:spPr bwMode="auto">
              <a:xfrm flipH="1">
                <a:off x="3742" y="2704"/>
                <a:ext cx="816" cy="17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4716463" y="1628775"/>
            <a:ext cx="88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40m</a:t>
            </a:r>
            <a:endParaRPr lang="en-US" sz="1800"/>
          </a:p>
        </p:txBody>
      </p:sp>
      <p:sp>
        <p:nvSpPr>
          <p:cNvPr id="14370" name="Freeform 34"/>
          <p:cNvSpPr>
            <a:spLocks/>
          </p:cNvSpPr>
          <p:nvPr/>
        </p:nvSpPr>
        <p:spPr bwMode="auto">
          <a:xfrm>
            <a:off x="5148263" y="2852738"/>
            <a:ext cx="1584325" cy="3071812"/>
          </a:xfrm>
          <a:custGeom>
            <a:avLst/>
            <a:gdLst/>
            <a:ahLst/>
            <a:cxnLst>
              <a:cxn ang="0">
                <a:pos x="998" y="0"/>
              </a:cxn>
              <a:cxn ang="0">
                <a:pos x="453" y="408"/>
              </a:cxn>
              <a:cxn ang="0">
                <a:pos x="91" y="1043"/>
              </a:cxn>
              <a:cxn ang="0">
                <a:pos x="0" y="1542"/>
              </a:cxn>
              <a:cxn ang="0">
                <a:pos x="91" y="1860"/>
              </a:cxn>
              <a:cxn ang="0">
                <a:pos x="408" y="1905"/>
              </a:cxn>
              <a:cxn ang="0">
                <a:pos x="771" y="1678"/>
              </a:cxn>
            </a:cxnLst>
            <a:rect l="0" t="0" r="r" b="b"/>
            <a:pathLst>
              <a:path w="998" h="1935">
                <a:moveTo>
                  <a:pt x="998" y="0"/>
                </a:moveTo>
                <a:cubicBezTo>
                  <a:pt x="801" y="117"/>
                  <a:pt x="604" y="234"/>
                  <a:pt x="453" y="408"/>
                </a:cubicBezTo>
                <a:cubicBezTo>
                  <a:pt x="302" y="582"/>
                  <a:pt x="167" y="854"/>
                  <a:pt x="91" y="1043"/>
                </a:cubicBezTo>
                <a:cubicBezTo>
                  <a:pt x="15" y="1232"/>
                  <a:pt x="0" y="1406"/>
                  <a:pt x="0" y="1542"/>
                </a:cubicBezTo>
                <a:cubicBezTo>
                  <a:pt x="0" y="1678"/>
                  <a:pt x="23" y="1799"/>
                  <a:pt x="91" y="1860"/>
                </a:cubicBezTo>
                <a:cubicBezTo>
                  <a:pt x="159" y="1921"/>
                  <a:pt x="295" y="1935"/>
                  <a:pt x="408" y="1905"/>
                </a:cubicBezTo>
                <a:cubicBezTo>
                  <a:pt x="521" y="1875"/>
                  <a:pt x="711" y="1716"/>
                  <a:pt x="771" y="167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 flipV="1">
            <a:off x="6372225" y="4437063"/>
            <a:ext cx="107950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 flipH="1" flipV="1">
            <a:off x="6948488" y="4437063"/>
            <a:ext cx="43180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 flipH="1">
            <a:off x="6804025" y="4437063"/>
            <a:ext cx="3603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6804025" y="4724400"/>
            <a:ext cx="144463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75" name="Freeform 39"/>
          <p:cNvSpPr>
            <a:spLocks/>
          </p:cNvSpPr>
          <p:nvPr/>
        </p:nvSpPr>
        <p:spPr bwMode="auto">
          <a:xfrm>
            <a:off x="5192713" y="1306513"/>
            <a:ext cx="217487" cy="395287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82" y="55"/>
              </a:cxn>
              <a:cxn ang="0">
                <a:pos x="55" y="151"/>
              </a:cxn>
              <a:cxn ang="0">
                <a:pos x="34" y="164"/>
              </a:cxn>
              <a:cxn ang="0">
                <a:pos x="27" y="199"/>
              </a:cxn>
              <a:cxn ang="0">
                <a:pos x="14" y="226"/>
              </a:cxn>
              <a:cxn ang="0">
                <a:pos x="0" y="247"/>
              </a:cxn>
            </a:cxnLst>
            <a:rect l="0" t="0" r="r" b="b"/>
            <a:pathLst>
              <a:path w="137" h="249">
                <a:moveTo>
                  <a:pt x="137" y="0"/>
                </a:moveTo>
                <a:cubicBezTo>
                  <a:pt x="107" y="10"/>
                  <a:pt x="101" y="30"/>
                  <a:pt x="82" y="55"/>
                </a:cubicBezTo>
                <a:cubicBezTo>
                  <a:pt x="78" y="67"/>
                  <a:pt x="61" y="144"/>
                  <a:pt x="55" y="151"/>
                </a:cubicBezTo>
                <a:cubicBezTo>
                  <a:pt x="50" y="157"/>
                  <a:pt x="41" y="160"/>
                  <a:pt x="34" y="164"/>
                </a:cubicBezTo>
                <a:cubicBezTo>
                  <a:pt x="32" y="176"/>
                  <a:pt x="27" y="187"/>
                  <a:pt x="27" y="199"/>
                </a:cubicBezTo>
                <a:cubicBezTo>
                  <a:pt x="27" y="229"/>
                  <a:pt x="50" y="213"/>
                  <a:pt x="14" y="226"/>
                </a:cubicBezTo>
                <a:cubicBezTo>
                  <a:pt x="6" y="249"/>
                  <a:pt x="14" y="247"/>
                  <a:pt x="0" y="2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4244975" y="1958975"/>
            <a:ext cx="903288" cy="3754438"/>
          </a:xfrm>
          <a:custGeom>
            <a:avLst/>
            <a:gdLst/>
            <a:ahLst/>
            <a:cxnLst>
              <a:cxn ang="0">
                <a:pos x="569" y="0"/>
              </a:cxn>
              <a:cxn ang="0">
                <a:pos x="528" y="83"/>
              </a:cxn>
              <a:cxn ang="0">
                <a:pos x="494" y="473"/>
              </a:cxn>
              <a:cxn ang="0">
                <a:pos x="425" y="761"/>
              </a:cxn>
              <a:cxn ang="0">
                <a:pos x="446" y="857"/>
              </a:cxn>
              <a:cxn ang="0">
                <a:pos x="439" y="947"/>
              </a:cxn>
              <a:cxn ang="0">
                <a:pos x="425" y="967"/>
              </a:cxn>
              <a:cxn ang="0">
                <a:pos x="398" y="1056"/>
              </a:cxn>
              <a:cxn ang="0">
                <a:pos x="336" y="1344"/>
              </a:cxn>
              <a:cxn ang="0">
                <a:pos x="323" y="1372"/>
              </a:cxn>
              <a:cxn ang="0">
                <a:pos x="309" y="1413"/>
              </a:cxn>
              <a:cxn ang="0">
                <a:pos x="350" y="1564"/>
              </a:cxn>
              <a:cxn ang="0">
                <a:pos x="336" y="1639"/>
              </a:cxn>
              <a:cxn ang="0">
                <a:pos x="281" y="1715"/>
              </a:cxn>
              <a:cxn ang="0">
                <a:pos x="254" y="1756"/>
              </a:cxn>
              <a:cxn ang="0">
                <a:pos x="233" y="1783"/>
              </a:cxn>
              <a:cxn ang="0">
                <a:pos x="185" y="2009"/>
              </a:cxn>
              <a:cxn ang="0">
                <a:pos x="137" y="2099"/>
              </a:cxn>
              <a:cxn ang="0">
                <a:pos x="117" y="2229"/>
              </a:cxn>
              <a:cxn ang="0">
                <a:pos x="62" y="2304"/>
              </a:cxn>
              <a:cxn ang="0">
                <a:pos x="0" y="2345"/>
              </a:cxn>
            </a:cxnLst>
            <a:rect l="0" t="0" r="r" b="b"/>
            <a:pathLst>
              <a:path w="569" h="2365">
                <a:moveTo>
                  <a:pt x="569" y="0"/>
                </a:moveTo>
                <a:cubicBezTo>
                  <a:pt x="544" y="26"/>
                  <a:pt x="541" y="50"/>
                  <a:pt x="528" y="83"/>
                </a:cubicBezTo>
                <a:cubicBezTo>
                  <a:pt x="513" y="214"/>
                  <a:pt x="538" y="347"/>
                  <a:pt x="494" y="473"/>
                </a:cubicBezTo>
                <a:cubicBezTo>
                  <a:pt x="487" y="687"/>
                  <a:pt x="514" y="647"/>
                  <a:pt x="425" y="761"/>
                </a:cubicBezTo>
                <a:cubicBezTo>
                  <a:pt x="415" y="797"/>
                  <a:pt x="425" y="827"/>
                  <a:pt x="446" y="857"/>
                </a:cubicBezTo>
                <a:cubicBezTo>
                  <a:pt x="444" y="887"/>
                  <a:pt x="445" y="917"/>
                  <a:pt x="439" y="947"/>
                </a:cubicBezTo>
                <a:cubicBezTo>
                  <a:pt x="437" y="955"/>
                  <a:pt x="429" y="960"/>
                  <a:pt x="425" y="967"/>
                </a:cubicBezTo>
                <a:cubicBezTo>
                  <a:pt x="412" y="994"/>
                  <a:pt x="406" y="1027"/>
                  <a:pt x="398" y="1056"/>
                </a:cubicBezTo>
                <a:cubicBezTo>
                  <a:pt x="388" y="1216"/>
                  <a:pt x="425" y="1259"/>
                  <a:pt x="336" y="1344"/>
                </a:cubicBezTo>
                <a:cubicBezTo>
                  <a:pt x="332" y="1353"/>
                  <a:pt x="327" y="1362"/>
                  <a:pt x="323" y="1372"/>
                </a:cubicBezTo>
                <a:cubicBezTo>
                  <a:pt x="318" y="1385"/>
                  <a:pt x="309" y="1413"/>
                  <a:pt x="309" y="1413"/>
                </a:cubicBezTo>
                <a:cubicBezTo>
                  <a:pt x="316" y="1469"/>
                  <a:pt x="332" y="1511"/>
                  <a:pt x="350" y="1564"/>
                </a:cubicBezTo>
                <a:cubicBezTo>
                  <a:pt x="345" y="1589"/>
                  <a:pt x="342" y="1614"/>
                  <a:pt x="336" y="1639"/>
                </a:cubicBezTo>
                <a:cubicBezTo>
                  <a:pt x="327" y="1672"/>
                  <a:pt x="301" y="1690"/>
                  <a:pt x="281" y="1715"/>
                </a:cubicBezTo>
                <a:cubicBezTo>
                  <a:pt x="271" y="1728"/>
                  <a:pt x="264" y="1743"/>
                  <a:pt x="254" y="1756"/>
                </a:cubicBezTo>
                <a:cubicBezTo>
                  <a:pt x="247" y="1765"/>
                  <a:pt x="240" y="1774"/>
                  <a:pt x="233" y="1783"/>
                </a:cubicBezTo>
                <a:cubicBezTo>
                  <a:pt x="211" y="1859"/>
                  <a:pt x="244" y="1953"/>
                  <a:pt x="185" y="2009"/>
                </a:cubicBezTo>
                <a:cubicBezTo>
                  <a:pt x="171" y="2039"/>
                  <a:pt x="156" y="2071"/>
                  <a:pt x="137" y="2099"/>
                </a:cubicBezTo>
                <a:cubicBezTo>
                  <a:pt x="103" y="2206"/>
                  <a:pt x="150" y="2048"/>
                  <a:pt x="117" y="2229"/>
                </a:cubicBezTo>
                <a:cubicBezTo>
                  <a:pt x="111" y="2260"/>
                  <a:pt x="81" y="2282"/>
                  <a:pt x="62" y="2304"/>
                </a:cubicBezTo>
                <a:cubicBezTo>
                  <a:pt x="51" y="2317"/>
                  <a:pt x="20" y="2365"/>
                  <a:pt x="0" y="23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77" name="Freeform 41"/>
          <p:cNvSpPr>
            <a:spLocks/>
          </p:cNvSpPr>
          <p:nvPr/>
        </p:nvSpPr>
        <p:spPr bwMode="auto">
          <a:xfrm>
            <a:off x="8207375" y="1470025"/>
            <a:ext cx="561975" cy="4702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185"/>
              </a:cxn>
              <a:cxn ang="0">
                <a:pos x="55" y="267"/>
              </a:cxn>
              <a:cxn ang="0">
                <a:pos x="62" y="288"/>
              </a:cxn>
              <a:cxn ang="0">
                <a:pos x="110" y="720"/>
              </a:cxn>
              <a:cxn ang="0">
                <a:pos x="137" y="836"/>
              </a:cxn>
              <a:cxn ang="0">
                <a:pos x="131" y="884"/>
              </a:cxn>
              <a:cxn ang="0">
                <a:pos x="117" y="925"/>
              </a:cxn>
              <a:cxn ang="0">
                <a:pos x="137" y="1049"/>
              </a:cxn>
              <a:cxn ang="0">
                <a:pos x="172" y="1097"/>
              </a:cxn>
              <a:cxn ang="0">
                <a:pos x="220" y="1213"/>
              </a:cxn>
              <a:cxn ang="0">
                <a:pos x="261" y="1556"/>
              </a:cxn>
              <a:cxn ang="0">
                <a:pos x="295" y="1645"/>
              </a:cxn>
              <a:cxn ang="0">
                <a:pos x="323" y="1721"/>
              </a:cxn>
              <a:cxn ang="0">
                <a:pos x="288" y="2119"/>
              </a:cxn>
              <a:cxn ang="0">
                <a:pos x="302" y="2235"/>
              </a:cxn>
              <a:cxn ang="0">
                <a:pos x="329" y="2311"/>
              </a:cxn>
              <a:cxn ang="0">
                <a:pos x="309" y="2448"/>
              </a:cxn>
              <a:cxn ang="0">
                <a:pos x="323" y="2599"/>
              </a:cxn>
              <a:cxn ang="0">
                <a:pos x="350" y="2647"/>
              </a:cxn>
              <a:cxn ang="0">
                <a:pos x="350" y="2962"/>
              </a:cxn>
            </a:cxnLst>
            <a:rect l="0" t="0" r="r" b="b"/>
            <a:pathLst>
              <a:path w="354" h="2962">
                <a:moveTo>
                  <a:pt x="0" y="0"/>
                </a:moveTo>
                <a:cubicBezTo>
                  <a:pt x="5" y="80"/>
                  <a:pt x="3" y="121"/>
                  <a:pt x="35" y="185"/>
                </a:cubicBezTo>
                <a:cubicBezTo>
                  <a:pt x="43" y="241"/>
                  <a:pt x="36" y="212"/>
                  <a:pt x="55" y="267"/>
                </a:cubicBezTo>
                <a:cubicBezTo>
                  <a:pt x="57" y="274"/>
                  <a:pt x="62" y="288"/>
                  <a:pt x="62" y="288"/>
                </a:cubicBezTo>
                <a:cubicBezTo>
                  <a:pt x="66" y="470"/>
                  <a:pt x="51" y="572"/>
                  <a:pt x="110" y="720"/>
                </a:cubicBezTo>
                <a:cubicBezTo>
                  <a:pt x="117" y="759"/>
                  <a:pt x="126" y="798"/>
                  <a:pt x="137" y="836"/>
                </a:cubicBezTo>
                <a:cubicBezTo>
                  <a:pt x="135" y="852"/>
                  <a:pt x="135" y="868"/>
                  <a:pt x="131" y="884"/>
                </a:cubicBezTo>
                <a:cubicBezTo>
                  <a:pt x="128" y="898"/>
                  <a:pt x="117" y="925"/>
                  <a:pt x="117" y="925"/>
                </a:cubicBezTo>
                <a:cubicBezTo>
                  <a:pt x="123" y="966"/>
                  <a:pt x="119" y="1011"/>
                  <a:pt x="137" y="1049"/>
                </a:cubicBezTo>
                <a:cubicBezTo>
                  <a:pt x="146" y="1067"/>
                  <a:pt x="163" y="1079"/>
                  <a:pt x="172" y="1097"/>
                </a:cubicBezTo>
                <a:cubicBezTo>
                  <a:pt x="190" y="1134"/>
                  <a:pt x="209" y="1172"/>
                  <a:pt x="220" y="1213"/>
                </a:cubicBezTo>
                <a:cubicBezTo>
                  <a:pt x="230" y="1563"/>
                  <a:pt x="212" y="1377"/>
                  <a:pt x="261" y="1556"/>
                </a:cubicBezTo>
                <a:cubicBezTo>
                  <a:pt x="270" y="1590"/>
                  <a:pt x="275" y="1616"/>
                  <a:pt x="295" y="1645"/>
                </a:cubicBezTo>
                <a:cubicBezTo>
                  <a:pt x="302" y="1672"/>
                  <a:pt x="314" y="1695"/>
                  <a:pt x="323" y="1721"/>
                </a:cubicBezTo>
                <a:cubicBezTo>
                  <a:pt x="318" y="1856"/>
                  <a:pt x="321" y="1988"/>
                  <a:pt x="288" y="2119"/>
                </a:cubicBezTo>
                <a:cubicBezTo>
                  <a:pt x="292" y="2167"/>
                  <a:pt x="285" y="2197"/>
                  <a:pt x="302" y="2235"/>
                </a:cubicBezTo>
                <a:cubicBezTo>
                  <a:pt x="313" y="2260"/>
                  <a:pt x="329" y="2311"/>
                  <a:pt x="329" y="2311"/>
                </a:cubicBezTo>
                <a:cubicBezTo>
                  <a:pt x="336" y="2370"/>
                  <a:pt x="334" y="2397"/>
                  <a:pt x="309" y="2448"/>
                </a:cubicBezTo>
                <a:cubicBezTo>
                  <a:pt x="314" y="2498"/>
                  <a:pt x="315" y="2549"/>
                  <a:pt x="323" y="2599"/>
                </a:cubicBezTo>
                <a:cubicBezTo>
                  <a:pt x="326" y="2617"/>
                  <a:pt x="349" y="2629"/>
                  <a:pt x="350" y="2647"/>
                </a:cubicBezTo>
                <a:cubicBezTo>
                  <a:pt x="354" y="2752"/>
                  <a:pt x="350" y="2857"/>
                  <a:pt x="350" y="29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78" name="Freeform 42"/>
          <p:cNvSpPr>
            <a:spLocks/>
          </p:cNvSpPr>
          <p:nvPr/>
        </p:nvSpPr>
        <p:spPr bwMode="auto">
          <a:xfrm>
            <a:off x="5410200" y="1176338"/>
            <a:ext cx="1588" cy="119062"/>
          </a:xfrm>
          <a:custGeom>
            <a:avLst/>
            <a:gdLst/>
            <a:ahLst/>
            <a:cxnLst>
              <a:cxn ang="0">
                <a:pos x="0" y="75"/>
              </a:cxn>
              <a:cxn ang="0">
                <a:pos x="0" y="0"/>
              </a:cxn>
            </a:cxnLst>
            <a:rect l="0" t="0" r="r" b="b"/>
            <a:pathLst>
              <a:path w="1" h="75">
                <a:moveTo>
                  <a:pt x="0" y="75"/>
                </a:moveTo>
                <a:cubicBezTo>
                  <a:pt x="0" y="50"/>
                  <a:pt x="0" y="25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79" name="Freeform 43"/>
          <p:cNvSpPr>
            <a:spLocks/>
          </p:cNvSpPr>
          <p:nvPr/>
        </p:nvSpPr>
        <p:spPr bwMode="auto">
          <a:xfrm>
            <a:off x="5399088" y="1177925"/>
            <a:ext cx="2854325" cy="292100"/>
          </a:xfrm>
          <a:custGeom>
            <a:avLst/>
            <a:gdLst/>
            <a:ahLst/>
            <a:cxnLst>
              <a:cxn ang="0">
                <a:pos x="1769" y="184"/>
              </a:cxn>
              <a:cxn ang="0">
                <a:pos x="1762" y="74"/>
              </a:cxn>
              <a:cxn ang="0">
                <a:pos x="748" y="53"/>
              </a:cxn>
              <a:cxn ang="0">
                <a:pos x="240" y="33"/>
              </a:cxn>
              <a:cxn ang="0">
                <a:pos x="0" y="5"/>
              </a:cxn>
            </a:cxnLst>
            <a:rect l="0" t="0" r="r" b="b"/>
            <a:pathLst>
              <a:path w="1798" h="184">
                <a:moveTo>
                  <a:pt x="1769" y="184"/>
                </a:moveTo>
                <a:cubicBezTo>
                  <a:pt x="1767" y="147"/>
                  <a:pt x="1798" y="82"/>
                  <a:pt x="1762" y="74"/>
                </a:cubicBezTo>
                <a:cubicBezTo>
                  <a:pt x="1754" y="72"/>
                  <a:pt x="778" y="53"/>
                  <a:pt x="748" y="53"/>
                </a:cubicBezTo>
                <a:cubicBezTo>
                  <a:pt x="552" y="0"/>
                  <a:pt x="717" y="40"/>
                  <a:pt x="240" y="33"/>
                </a:cubicBezTo>
                <a:cubicBezTo>
                  <a:pt x="160" y="6"/>
                  <a:pt x="88" y="5"/>
                  <a:pt x="0" y="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0" name="Freeform 44"/>
          <p:cNvSpPr>
            <a:spLocks/>
          </p:cNvSpPr>
          <p:nvPr/>
        </p:nvSpPr>
        <p:spPr bwMode="auto">
          <a:xfrm>
            <a:off x="4038600" y="1077913"/>
            <a:ext cx="1044575" cy="620712"/>
          </a:xfrm>
          <a:custGeom>
            <a:avLst/>
            <a:gdLst/>
            <a:ahLst/>
            <a:cxnLst>
              <a:cxn ang="0">
                <a:pos x="0" y="391"/>
              </a:cxn>
              <a:cxn ang="0">
                <a:pos x="75" y="329"/>
              </a:cxn>
              <a:cxn ang="0">
                <a:pos x="117" y="315"/>
              </a:cxn>
              <a:cxn ang="0">
                <a:pos x="233" y="233"/>
              </a:cxn>
              <a:cxn ang="0">
                <a:pos x="295" y="192"/>
              </a:cxn>
              <a:cxn ang="0">
                <a:pos x="363" y="151"/>
              </a:cxn>
              <a:cxn ang="0">
                <a:pos x="411" y="110"/>
              </a:cxn>
              <a:cxn ang="0">
                <a:pos x="453" y="96"/>
              </a:cxn>
              <a:cxn ang="0">
                <a:pos x="576" y="48"/>
              </a:cxn>
              <a:cxn ang="0">
                <a:pos x="617" y="34"/>
              </a:cxn>
              <a:cxn ang="0">
                <a:pos x="638" y="14"/>
              </a:cxn>
              <a:cxn ang="0">
                <a:pos x="658" y="0"/>
              </a:cxn>
            </a:cxnLst>
            <a:rect l="0" t="0" r="r" b="b"/>
            <a:pathLst>
              <a:path w="658" h="391">
                <a:moveTo>
                  <a:pt x="0" y="391"/>
                </a:moveTo>
                <a:cubicBezTo>
                  <a:pt x="28" y="372"/>
                  <a:pt x="43" y="344"/>
                  <a:pt x="75" y="329"/>
                </a:cubicBezTo>
                <a:cubicBezTo>
                  <a:pt x="88" y="323"/>
                  <a:pt x="117" y="315"/>
                  <a:pt x="117" y="315"/>
                </a:cubicBezTo>
                <a:cubicBezTo>
                  <a:pt x="141" y="279"/>
                  <a:pt x="192" y="248"/>
                  <a:pt x="233" y="233"/>
                </a:cubicBezTo>
                <a:cubicBezTo>
                  <a:pt x="254" y="212"/>
                  <a:pt x="267" y="201"/>
                  <a:pt x="295" y="192"/>
                </a:cubicBezTo>
                <a:cubicBezTo>
                  <a:pt x="317" y="177"/>
                  <a:pt x="341" y="166"/>
                  <a:pt x="363" y="151"/>
                </a:cubicBezTo>
                <a:cubicBezTo>
                  <a:pt x="380" y="139"/>
                  <a:pt x="393" y="120"/>
                  <a:pt x="411" y="110"/>
                </a:cubicBezTo>
                <a:cubicBezTo>
                  <a:pt x="424" y="103"/>
                  <a:pt x="453" y="96"/>
                  <a:pt x="453" y="96"/>
                </a:cubicBezTo>
                <a:cubicBezTo>
                  <a:pt x="489" y="71"/>
                  <a:pt x="535" y="62"/>
                  <a:pt x="576" y="48"/>
                </a:cubicBezTo>
                <a:cubicBezTo>
                  <a:pt x="590" y="43"/>
                  <a:pt x="617" y="34"/>
                  <a:pt x="617" y="34"/>
                </a:cubicBezTo>
                <a:cubicBezTo>
                  <a:pt x="624" y="27"/>
                  <a:pt x="631" y="20"/>
                  <a:pt x="638" y="14"/>
                </a:cubicBezTo>
                <a:cubicBezTo>
                  <a:pt x="644" y="9"/>
                  <a:pt x="658" y="0"/>
                  <a:pt x="65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1" name="Freeform 45"/>
          <p:cNvSpPr>
            <a:spLocks/>
          </p:cNvSpPr>
          <p:nvPr/>
        </p:nvSpPr>
        <p:spPr bwMode="auto">
          <a:xfrm>
            <a:off x="6934200" y="736600"/>
            <a:ext cx="2122488" cy="1069975"/>
          </a:xfrm>
          <a:custGeom>
            <a:avLst/>
            <a:gdLst/>
            <a:ahLst/>
            <a:cxnLst>
              <a:cxn ang="0">
                <a:pos x="1337" y="674"/>
              </a:cxn>
              <a:cxn ang="0">
                <a:pos x="1275" y="633"/>
              </a:cxn>
              <a:cxn ang="0">
                <a:pos x="1193" y="565"/>
              </a:cxn>
              <a:cxn ang="0">
                <a:pos x="1097" y="489"/>
              </a:cxn>
              <a:cxn ang="0">
                <a:pos x="1015" y="421"/>
              </a:cxn>
              <a:cxn ang="0">
                <a:pos x="967" y="366"/>
              </a:cxn>
              <a:cxn ang="0">
                <a:pos x="891" y="318"/>
              </a:cxn>
              <a:cxn ang="0">
                <a:pos x="850" y="290"/>
              </a:cxn>
              <a:cxn ang="0">
                <a:pos x="830" y="277"/>
              </a:cxn>
              <a:cxn ang="0">
                <a:pos x="761" y="215"/>
              </a:cxn>
              <a:cxn ang="0">
                <a:pos x="693" y="181"/>
              </a:cxn>
              <a:cxn ang="0">
                <a:pos x="549" y="91"/>
              </a:cxn>
              <a:cxn ang="0">
                <a:pos x="487" y="50"/>
              </a:cxn>
              <a:cxn ang="0">
                <a:pos x="370" y="37"/>
              </a:cxn>
              <a:cxn ang="0">
                <a:pos x="240" y="2"/>
              </a:cxn>
              <a:cxn ang="0">
                <a:pos x="0" y="2"/>
              </a:cxn>
            </a:cxnLst>
            <a:rect l="0" t="0" r="r" b="b"/>
            <a:pathLst>
              <a:path w="1337" h="674">
                <a:moveTo>
                  <a:pt x="1337" y="674"/>
                </a:moveTo>
                <a:cubicBezTo>
                  <a:pt x="1318" y="647"/>
                  <a:pt x="1307" y="641"/>
                  <a:pt x="1275" y="633"/>
                </a:cubicBezTo>
                <a:cubicBezTo>
                  <a:pt x="1246" y="604"/>
                  <a:pt x="1232" y="583"/>
                  <a:pt x="1193" y="565"/>
                </a:cubicBezTo>
                <a:cubicBezTo>
                  <a:pt x="1175" y="538"/>
                  <a:pt x="1127" y="499"/>
                  <a:pt x="1097" y="489"/>
                </a:cubicBezTo>
                <a:cubicBezTo>
                  <a:pt x="1072" y="464"/>
                  <a:pt x="1044" y="440"/>
                  <a:pt x="1015" y="421"/>
                </a:cubicBezTo>
                <a:cubicBezTo>
                  <a:pt x="983" y="372"/>
                  <a:pt x="1001" y="388"/>
                  <a:pt x="967" y="366"/>
                </a:cubicBezTo>
                <a:cubicBezTo>
                  <a:pt x="949" y="340"/>
                  <a:pt x="921" y="328"/>
                  <a:pt x="891" y="318"/>
                </a:cubicBezTo>
                <a:cubicBezTo>
                  <a:pt x="877" y="309"/>
                  <a:pt x="864" y="299"/>
                  <a:pt x="850" y="290"/>
                </a:cubicBezTo>
                <a:cubicBezTo>
                  <a:pt x="843" y="286"/>
                  <a:pt x="830" y="277"/>
                  <a:pt x="830" y="277"/>
                </a:cubicBezTo>
                <a:cubicBezTo>
                  <a:pt x="814" y="254"/>
                  <a:pt x="787" y="224"/>
                  <a:pt x="761" y="215"/>
                </a:cubicBezTo>
                <a:cubicBezTo>
                  <a:pt x="739" y="199"/>
                  <a:pt x="716" y="195"/>
                  <a:pt x="693" y="181"/>
                </a:cubicBezTo>
                <a:cubicBezTo>
                  <a:pt x="644" y="152"/>
                  <a:pt x="598" y="118"/>
                  <a:pt x="549" y="91"/>
                </a:cubicBezTo>
                <a:cubicBezTo>
                  <a:pt x="527" y="79"/>
                  <a:pt x="511" y="55"/>
                  <a:pt x="487" y="50"/>
                </a:cubicBezTo>
                <a:cubicBezTo>
                  <a:pt x="426" y="37"/>
                  <a:pt x="465" y="44"/>
                  <a:pt x="370" y="37"/>
                </a:cubicBezTo>
                <a:cubicBezTo>
                  <a:pt x="330" y="29"/>
                  <a:pt x="280" y="3"/>
                  <a:pt x="240" y="2"/>
                </a:cubicBezTo>
                <a:cubicBezTo>
                  <a:pt x="160" y="0"/>
                  <a:pt x="80" y="2"/>
                  <a:pt x="0" y="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2" name="Freeform 46"/>
          <p:cNvSpPr>
            <a:spLocks/>
          </p:cNvSpPr>
          <p:nvPr/>
        </p:nvSpPr>
        <p:spPr bwMode="auto">
          <a:xfrm>
            <a:off x="5181600" y="1176338"/>
            <a:ext cx="206375" cy="554037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55" y="27"/>
              </a:cxn>
              <a:cxn ang="0">
                <a:pos x="41" y="130"/>
              </a:cxn>
              <a:cxn ang="0">
                <a:pos x="0" y="274"/>
              </a:cxn>
              <a:cxn ang="0">
                <a:pos x="0" y="349"/>
              </a:cxn>
            </a:cxnLst>
            <a:rect l="0" t="0" r="r" b="b"/>
            <a:pathLst>
              <a:path w="130" h="349">
                <a:moveTo>
                  <a:pt x="130" y="0"/>
                </a:moveTo>
                <a:cubicBezTo>
                  <a:pt x="98" y="6"/>
                  <a:pt x="81" y="9"/>
                  <a:pt x="55" y="27"/>
                </a:cubicBezTo>
                <a:cubicBezTo>
                  <a:pt x="37" y="80"/>
                  <a:pt x="57" y="17"/>
                  <a:pt x="41" y="130"/>
                </a:cubicBezTo>
                <a:cubicBezTo>
                  <a:pt x="36" y="169"/>
                  <a:pt x="0" y="240"/>
                  <a:pt x="0" y="274"/>
                </a:cubicBezTo>
                <a:cubicBezTo>
                  <a:pt x="0" y="299"/>
                  <a:pt x="0" y="324"/>
                  <a:pt x="0" y="34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3" name="Freeform 47"/>
          <p:cNvSpPr>
            <a:spLocks/>
          </p:cNvSpPr>
          <p:nvPr/>
        </p:nvSpPr>
        <p:spPr bwMode="auto">
          <a:xfrm>
            <a:off x="5410200" y="1295400"/>
            <a:ext cx="2786063" cy="149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2" y="34"/>
              </a:cxn>
              <a:cxn ang="0">
                <a:pos x="816" y="55"/>
              </a:cxn>
              <a:cxn ang="0">
                <a:pos x="1488" y="62"/>
              </a:cxn>
              <a:cxn ang="0">
                <a:pos x="1701" y="69"/>
              </a:cxn>
              <a:cxn ang="0">
                <a:pos x="1755" y="75"/>
              </a:cxn>
            </a:cxnLst>
            <a:rect l="0" t="0" r="r" b="b"/>
            <a:pathLst>
              <a:path w="1755" h="94">
                <a:moveTo>
                  <a:pt x="0" y="0"/>
                </a:moveTo>
                <a:cubicBezTo>
                  <a:pt x="181" y="10"/>
                  <a:pt x="361" y="22"/>
                  <a:pt x="542" y="34"/>
                </a:cubicBezTo>
                <a:cubicBezTo>
                  <a:pt x="630" y="65"/>
                  <a:pt x="723" y="52"/>
                  <a:pt x="816" y="55"/>
                </a:cubicBezTo>
                <a:cubicBezTo>
                  <a:pt x="932" y="94"/>
                  <a:pt x="1425" y="63"/>
                  <a:pt x="1488" y="62"/>
                </a:cubicBezTo>
                <a:cubicBezTo>
                  <a:pt x="1555" y="40"/>
                  <a:pt x="1701" y="69"/>
                  <a:pt x="1701" y="69"/>
                </a:cubicBezTo>
                <a:cubicBezTo>
                  <a:pt x="1742" y="76"/>
                  <a:pt x="1723" y="75"/>
                  <a:pt x="1755" y="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00"/>
                </a:solidFill>
              </a:rPr>
              <a:t>Further Reading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b="1">
                <a:solidFill>
                  <a:srgbClr val="008000"/>
                </a:solidFill>
              </a:rPr>
              <a:t>Staying Alive in Avalanche Terrain</a:t>
            </a:r>
          </a:p>
          <a:p>
            <a:pPr lvl="1">
              <a:lnSpc>
                <a:spcPct val="80000"/>
              </a:lnSpc>
            </a:pPr>
            <a:r>
              <a:rPr lang="en-GB" sz="1800" b="1">
                <a:solidFill>
                  <a:srgbClr val="008000"/>
                </a:solidFill>
              </a:rPr>
              <a:t>Bruce Temper</a:t>
            </a:r>
          </a:p>
          <a:p>
            <a:pPr>
              <a:lnSpc>
                <a:spcPct val="80000"/>
              </a:lnSpc>
            </a:pPr>
            <a:r>
              <a:rPr lang="en-GB" sz="2000">
                <a:solidFill>
                  <a:srgbClr val="008000"/>
                </a:solidFill>
              </a:rPr>
              <a:t>Freeriding in Avalanche Terrain – A Snowboarder’s Handbook</a:t>
            </a:r>
          </a:p>
          <a:p>
            <a:pPr lvl="1">
              <a:lnSpc>
                <a:spcPct val="80000"/>
              </a:lnSpc>
            </a:pPr>
            <a:r>
              <a:rPr lang="en-GB" sz="1800">
                <a:solidFill>
                  <a:srgbClr val="008000"/>
                </a:solidFill>
              </a:rPr>
              <a:t>Bruce Jamieson &amp; Jennie McDonald</a:t>
            </a:r>
          </a:p>
          <a:p>
            <a:pPr>
              <a:lnSpc>
                <a:spcPct val="80000"/>
              </a:lnSpc>
            </a:pPr>
            <a:r>
              <a:rPr lang="en-GB" sz="2000">
                <a:solidFill>
                  <a:srgbClr val="008000"/>
                </a:solidFill>
              </a:rPr>
              <a:t>Snow Sense</a:t>
            </a:r>
          </a:p>
          <a:p>
            <a:pPr lvl="1">
              <a:lnSpc>
                <a:spcPct val="80000"/>
              </a:lnSpc>
            </a:pPr>
            <a:r>
              <a:rPr lang="en-GB" sz="1800">
                <a:solidFill>
                  <a:srgbClr val="008000"/>
                </a:solidFill>
              </a:rPr>
              <a:t>Jill Fredston &amp; Doug Fesler</a:t>
            </a:r>
          </a:p>
          <a:p>
            <a:pPr>
              <a:lnSpc>
                <a:spcPct val="80000"/>
              </a:lnSpc>
            </a:pPr>
            <a:r>
              <a:rPr lang="en-GB" sz="2000">
                <a:solidFill>
                  <a:srgbClr val="008000"/>
                </a:solidFill>
              </a:rPr>
              <a:t>The ABC of Avalanche Safety</a:t>
            </a:r>
          </a:p>
          <a:p>
            <a:pPr lvl="1">
              <a:lnSpc>
                <a:spcPct val="80000"/>
              </a:lnSpc>
            </a:pPr>
            <a:r>
              <a:rPr lang="en-GB" sz="1800">
                <a:solidFill>
                  <a:srgbClr val="008000"/>
                </a:solidFill>
              </a:rPr>
              <a:t>E R LaChapelle </a:t>
            </a:r>
          </a:p>
          <a:p>
            <a:pPr>
              <a:lnSpc>
                <a:spcPct val="80000"/>
              </a:lnSpc>
            </a:pPr>
            <a:r>
              <a:rPr lang="en-GB" sz="2000">
                <a:solidFill>
                  <a:srgbClr val="008000"/>
                </a:solidFill>
              </a:rPr>
              <a:t>A Chance in a Million – Scottish Avalanches</a:t>
            </a:r>
          </a:p>
          <a:p>
            <a:pPr lvl="1">
              <a:lnSpc>
                <a:spcPct val="80000"/>
              </a:lnSpc>
            </a:pPr>
            <a:r>
              <a:rPr lang="en-GB" sz="1800">
                <a:solidFill>
                  <a:srgbClr val="008000"/>
                </a:solidFill>
              </a:rPr>
              <a:t>Blyth Wright</a:t>
            </a:r>
          </a:p>
          <a:p>
            <a:pPr>
              <a:lnSpc>
                <a:spcPct val="80000"/>
              </a:lnSpc>
            </a:pPr>
            <a:r>
              <a:rPr lang="en-GB" sz="2000">
                <a:solidFill>
                  <a:srgbClr val="008000"/>
                </a:solidFill>
              </a:rPr>
              <a:t>On-line:</a:t>
            </a:r>
          </a:p>
          <a:p>
            <a:pPr lvl="1">
              <a:lnSpc>
                <a:spcPct val="80000"/>
              </a:lnSpc>
            </a:pPr>
            <a:r>
              <a:rPr lang="en-GB" sz="1800">
                <a:solidFill>
                  <a:srgbClr val="008000"/>
                </a:solidFill>
                <a:hlinkClick r:id="rId2"/>
              </a:rPr>
              <a:t>www.avalanches.org</a:t>
            </a:r>
            <a:r>
              <a:rPr lang="en-GB" sz="1800">
                <a:solidFill>
                  <a:srgbClr val="008000"/>
                </a:solidFill>
              </a:rPr>
              <a:t> (Links to all European forecasting sites)</a:t>
            </a:r>
          </a:p>
          <a:p>
            <a:pPr lvl="1">
              <a:lnSpc>
                <a:spcPct val="80000"/>
              </a:lnSpc>
            </a:pPr>
            <a:r>
              <a:rPr lang="en-GB" sz="1800">
                <a:solidFill>
                  <a:srgbClr val="008000"/>
                </a:solidFill>
                <a:hlinkClick r:id="rId3"/>
              </a:rPr>
              <a:t>www.anena.net</a:t>
            </a:r>
            <a:r>
              <a:rPr lang="en-GB" sz="1800">
                <a:solidFill>
                  <a:srgbClr val="008000"/>
                </a:solidFill>
              </a:rPr>
              <a:t> (French National Snow/Avalanche Study site)</a:t>
            </a:r>
          </a:p>
          <a:p>
            <a:pPr lvl="1">
              <a:lnSpc>
                <a:spcPct val="80000"/>
              </a:lnSpc>
            </a:pPr>
            <a:endParaRPr lang="en-US" sz="180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00"/>
                </a:solidFill>
              </a:rPr>
              <a:t>3 things to take away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4800" b="1">
                <a:solidFill>
                  <a:srgbClr val="008000"/>
                </a:solidFill>
              </a:rPr>
              <a:t>Read the avalanche report</a:t>
            </a:r>
          </a:p>
          <a:p>
            <a:r>
              <a:rPr lang="en-GB" sz="4800" b="1">
                <a:solidFill>
                  <a:srgbClr val="008000"/>
                </a:solidFill>
              </a:rPr>
              <a:t>Move one at a time</a:t>
            </a:r>
          </a:p>
          <a:p>
            <a:r>
              <a:rPr lang="en-GB" sz="4800" b="1">
                <a:solidFill>
                  <a:srgbClr val="008000"/>
                </a:solidFill>
              </a:rPr>
              <a:t>Be patient</a:t>
            </a:r>
            <a:endParaRPr lang="en-US" sz="4800" b="1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00"/>
                </a:solidFill>
              </a:rPr>
              <a:t>Have fun, be safe!</a:t>
            </a:r>
            <a:endParaRPr lang="en-US">
              <a:solidFill>
                <a:srgbClr val="008000"/>
              </a:solidFill>
            </a:endParaRPr>
          </a:p>
        </p:txBody>
      </p:sp>
      <p:pic>
        <p:nvPicPr>
          <p:cNvPr id="16391" name="Picture 7" descr="IMG_02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12875"/>
            <a:ext cx="6913562" cy="518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00"/>
                </a:solidFill>
              </a:rPr>
              <a:t>Gear Recommendations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b="1" dirty="0">
                <a:solidFill>
                  <a:srgbClr val="008000"/>
                </a:solidFill>
              </a:rPr>
              <a:t>Transceiver</a:t>
            </a:r>
          </a:p>
          <a:p>
            <a:pPr lvl="1">
              <a:lnSpc>
                <a:spcPct val="90000"/>
              </a:lnSpc>
            </a:pPr>
            <a:r>
              <a:rPr lang="en-GB" sz="2400" b="1" dirty="0" err="1">
                <a:solidFill>
                  <a:srgbClr val="008000"/>
                </a:solidFill>
              </a:rPr>
              <a:t>Ortovox</a:t>
            </a:r>
            <a:r>
              <a:rPr lang="en-GB" sz="2400" b="1" dirty="0">
                <a:solidFill>
                  <a:srgbClr val="008000"/>
                </a:solidFill>
              </a:rPr>
              <a:t> 3+</a:t>
            </a:r>
          </a:p>
          <a:p>
            <a:pPr lvl="1">
              <a:lnSpc>
                <a:spcPct val="90000"/>
              </a:lnSpc>
            </a:pPr>
            <a:r>
              <a:rPr lang="en-GB" sz="2400" b="1" dirty="0" err="1">
                <a:solidFill>
                  <a:srgbClr val="008000"/>
                </a:solidFill>
              </a:rPr>
              <a:t>Barryvox</a:t>
            </a:r>
            <a:endParaRPr lang="en-GB" sz="2400" b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b="1" dirty="0">
                <a:solidFill>
                  <a:srgbClr val="008000"/>
                </a:solidFill>
              </a:rPr>
              <a:t>Shovel</a:t>
            </a:r>
          </a:p>
          <a:p>
            <a:pPr lvl="1">
              <a:lnSpc>
                <a:spcPct val="90000"/>
              </a:lnSpc>
            </a:pPr>
            <a:r>
              <a:rPr lang="en-GB" sz="2400" b="1" dirty="0">
                <a:solidFill>
                  <a:srgbClr val="008000"/>
                </a:solidFill>
              </a:rPr>
              <a:t>Anything with a metal blade</a:t>
            </a:r>
          </a:p>
          <a:p>
            <a:pPr>
              <a:lnSpc>
                <a:spcPct val="90000"/>
              </a:lnSpc>
            </a:pPr>
            <a:r>
              <a:rPr lang="en-GB" sz="2800" b="1" dirty="0">
                <a:solidFill>
                  <a:srgbClr val="008000"/>
                </a:solidFill>
              </a:rPr>
              <a:t>Probe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008000"/>
                </a:solidFill>
              </a:rPr>
              <a:t>Around 240cm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008000"/>
                </a:solidFill>
              </a:rPr>
              <a:t>Types of Avalanche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rgbClr val="008000"/>
                </a:solidFill>
              </a:rPr>
              <a:t>There are 3 main types of avalanche: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dirty="0">
                <a:solidFill>
                  <a:srgbClr val="008000"/>
                </a:solidFill>
              </a:rPr>
              <a:t>Powder		    Slab		Wet Snow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dirty="0">
              <a:solidFill>
                <a:srgbClr val="008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GB" dirty="0">
              <a:solidFill>
                <a:srgbClr val="008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GB" dirty="0">
              <a:solidFill>
                <a:srgbClr val="008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GB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rgbClr val="008000"/>
                </a:solidFill>
              </a:rPr>
              <a:t>Slabs are by far the most dangerous for winter travellers in the mountains. They are relatively small, but easily human-triggered.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079" name="AutoShape 7" descr="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14538" y="3668713"/>
            <a:ext cx="2619375" cy="174307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924175"/>
            <a:ext cx="273685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2852738"/>
            <a:ext cx="29130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2924175"/>
            <a:ext cx="2376487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30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00"/>
                </a:solidFill>
              </a:rPr>
              <a:t>What is a slab avalanche?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19459" name="AutoShap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>
                <a:solidFill>
                  <a:srgbClr val="008000"/>
                </a:solidFill>
              </a:rPr>
              <a:t>A slab is when a weak layer buried in the snowpack allows the top part of the snowpack (the slab) to slide on the layer underneath (the bed surface)</a:t>
            </a:r>
          </a:p>
          <a:p>
            <a:r>
              <a:rPr lang="en-GB" sz="2400">
                <a:solidFill>
                  <a:srgbClr val="008000"/>
                </a:solidFill>
              </a:rPr>
              <a:t>Weak layers:</a:t>
            </a:r>
            <a:r>
              <a:rPr lang="en-GB" sz="2000">
                <a:solidFill>
                  <a:srgbClr val="008000"/>
                </a:solidFill>
              </a:rPr>
              <a:t> 		</a:t>
            </a:r>
          </a:p>
          <a:p>
            <a:pPr lvl="1"/>
            <a:r>
              <a:rPr lang="en-GB" sz="2000">
                <a:solidFill>
                  <a:srgbClr val="008000"/>
                </a:solidFill>
              </a:rPr>
              <a:t>Windslab</a:t>
            </a:r>
          </a:p>
          <a:p>
            <a:pPr lvl="1"/>
            <a:r>
              <a:rPr lang="en-GB" sz="2000">
                <a:solidFill>
                  <a:srgbClr val="008000"/>
                </a:solidFill>
              </a:rPr>
              <a:t>Depth hoar</a:t>
            </a:r>
          </a:p>
          <a:p>
            <a:pPr lvl="1"/>
            <a:r>
              <a:rPr lang="en-GB" sz="2000">
                <a:solidFill>
                  <a:srgbClr val="008000"/>
                </a:solidFill>
              </a:rPr>
              <a:t>Buried surface hoar</a:t>
            </a:r>
          </a:p>
          <a:p>
            <a:r>
              <a:rPr lang="en-GB" sz="2400">
                <a:solidFill>
                  <a:srgbClr val="008000"/>
                </a:solidFill>
              </a:rPr>
              <a:t>Bed surfaces:</a:t>
            </a:r>
          </a:p>
          <a:p>
            <a:pPr lvl="1"/>
            <a:r>
              <a:rPr lang="en-GB" sz="2000">
                <a:solidFill>
                  <a:srgbClr val="008000"/>
                </a:solidFill>
              </a:rPr>
              <a:t>Firm, old snow</a:t>
            </a:r>
          </a:p>
          <a:p>
            <a:pPr lvl="1"/>
            <a:r>
              <a:rPr lang="en-GB" sz="2000">
                <a:solidFill>
                  <a:srgbClr val="008000"/>
                </a:solidFill>
              </a:rPr>
              <a:t>Rain or wind crusts</a:t>
            </a:r>
          </a:p>
          <a:p>
            <a:pPr lvl="1"/>
            <a:r>
              <a:rPr lang="en-GB" sz="2000">
                <a:solidFill>
                  <a:srgbClr val="008000"/>
                </a:solidFill>
              </a:rPr>
              <a:t>The ground (rock slabs, grass…)</a:t>
            </a:r>
          </a:p>
          <a:p>
            <a:pPr lvl="1"/>
            <a:endParaRPr lang="en-GB" sz="2000">
              <a:solidFill>
                <a:srgbClr val="008000"/>
              </a:solidFill>
            </a:endParaRPr>
          </a:p>
          <a:p>
            <a:pPr lvl="1"/>
            <a:endParaRPr lang="en-GB" sz="2000">
              <a:solidFill>
                <a:srgbClr val="008000"/>
              </a:solidFill>
            </a:endParaRPr>
          </a:p>
          <a:p>
            <a:pPr lvl="1"/>
            <a:endParaRPr lang="en-GB" sz="2400">
              <a:solidFill>
                <a:srgbClr val="008000"/>
              </a:solidFill>
            </a:endParaRPr>
          </a:p>
          <a:p>
            <a:endParaRPr lang="en-US" sz="2800"/>
          </a:p>
        </p:txBody>
      </p:sp>
      <p:pic>
        <p:nvPicPr>
          <p:cNvPr id="19464" name="Picture 8" descr="Slab%20diagram%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141663"/>
            <a:ext cx="3794125" cy="2605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38163"/>
            <a:ext cx="8642350" cy="1143000"/>
          </a:xfrm>
        </p:spPr>
        <p:txBody>
          <a:bodyPr/>
          <a:lstStyle/>
          <a:p>
            <a:r>
              <a:rPr lang="en-GB" sz="4000" dirty="0">
                <a:solidFill>
                  <a:srgbClr val="008000"/>
                </a:solidFill>
              </a:rPr>
              <a:t>What makes an avalanche accident?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8000"/>
                </a:solidFill>
              </a:rPr>
              <a:t>The danger triangle: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4534693"/>
            <a:ext cx="2001838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3687" y="3501806"/>
            <a:ext cx="1797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/>
          <a:srcRect b="29834"/>
          <a:stretch>
            <a:fillRect/>
          </a:stretch>
        </p:blipFill>
        <p:spPr bwMode="auto">
          <a:xfrm>
            <a:off x="3779838" y="2276475"/>
            <a:ext cx="16414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276600" y="3213100"/>
            <a:ext cx="2736850" cy="2052638"/>
          </a:xfrm>
          <a:prstGeom prst="flowChartExtra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06AA0-6EE6-412D-80F2-B1748B2EBE49}"/>
              </a:ext>
            </a:extLst>
          </p:cNvPr>
          <p:cNvSpPr txBox="1"/>
          <p:nvPr/>
        </p:nvSpPr>
        <p:spPr>
          <a:xfrm>
            <a:off x="5421313" y="2348880"/>
            <a:ext cx="177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</a:rPr>
              <a:t>People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68EE85-B224-4016-829C-31D9A8ECE64A}"/>
              </a:ext>
            </a:extLst>
          </p:cNvPr>
          <p:cNvSpPr txBox="1"/>
          <p:nvPr/>
        </p:nvSpPr>
        <p:spPr>
          <a:xfrm>
            <a:off x="1333607" y="5971600"/>
            <a:ext cx="2257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rgbClr val="00B050"/>
                </a:solidFill>
              </a:rPr>
              <a:t>Snowpack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78E155-1D22-4511-871B-F739547E89D9}"/>
              </a:ext>
            </a:extLst>
          </p:cNvPr>
          <p:cNvSpPr txBox="1"/>
          <p:nvPr/>
        </p:nvSpPr>
        <p:spPr>
          <a:xfrm>
            <a:off x="6913348" y="4983694"/>
            <a:ext cx="177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</a:rPr>
              <a:t>Terrain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00"/>
                </a:solidFill>
              </a:rPr>
              <a:t>Avalanche Terrain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008000"/>
                </a:solidFill>
              </a:rPr>
              <a:t>Any slope steeper than 20-25° (most dangerous 38°)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b="1" dirty="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dirty="0">
                <a:solidFill>
                  <a:srgbClr val="008000"/>
                </a:solidFill>
              </a:rPr>
              <a:t>Blue run = 15°, Red = 20°, Black = 25° (average)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solidFill>
                  <a:srgbClr val="008000"/>
                </a:solidFill>
              </a:rPr>
              <a:t>Steepest groomed terrain = 30-35°</a:t>
            </a:r>
          </a:p>
          <a:p>
            <a:pPr lvl="1">
              <a:lnSpc>
                <a:spcPct val="90000"/>
              </a:lnSpc>
            </a:pPr>
            <a:r>
              <a:rPr lang="en-GB" sz="2000" dirty="0" err="1">
                <a:solidFill>
                  <a:srgbClr val="008000"/>
                </a:solidFill>
              </a:rPr>
              <a:t>Morion</a:t>
            </a:r>
            <a:r>
              <a:rPr lang="en-GB" sz="2000" dirty="0">
                <a:solidFill>
                  <a:srgbClr val="008000"/>
                </a:solidFill>
              </a:rPr>
              <a:t> = 33°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solidFill>
                  <a:srgbClr val="008000"/>
                </a:solidFill>
              </a:rPr>
              <a:t>North Face </a:t>
            </a:r>
            <a:r>
              <a:rPr lang="en-GB" sz="2000" dirty="0" err="1">
                <a:solidFill>
                  <a:srgbClr val="008000"/>
                </a:solidFill>
              </a:rPr>
              <a:t>Fogliettaz</a:t>
            </a:r>
            <a:r>
              <a:rPr lang="en-GB" sz="2000" dirty="0">
                <a:solidFill>
                  <a:srgbClr val="008000"/>
                </a:solidFill>
              </a:rPr>
              <a:t> entrance = 38° !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solidFill>
                  <a:srgbClr val="008000"/>
                </a:solidFill>
              </a:rPr>
              <a:t>“Extreme skiing” = 45°+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b="1" dirty="0">
              <a:solidFill>
                <a:srgbClr val="008000"/>
              </a:solidFill>
            </a:endParaRPr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4283968" y="2780928"/>
            <a:ext cx="3796590" cy="3024560"/>
            <a:chOff x="2744" y="1706"/>
            <a:chExt cx="2449" cy="1951"/>
          </a:xfrm>
        </p:grpSpPr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 flipH="1">
              <a:off x="2744" y="1706"/>
              <a:ext cx="2449" cy="191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3152" y="3253"/>
              <a:ext cx="59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3600" b="1"/>
                <a:t>38°</a:t>
              </a:r>
            </a:p>
          </p:txBody>
        </p:sp>
        <p:sp>
          <p:nvSpPr>
            <p:cNvPr id="5129" name="Arc 9"/>
            <p:cNvSpPr>
              <a:spLocks/>
            </p:cNvSpPr>
            <p:nvPr/>
          </p:nvSpPr>
          <p:spPr bwMode="auto">
            <a:xfrm>
              <a:off x="2971" y="3430"/>
              <a:ext cx="136" cy="1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CD5433-FE2B-4871-8230-449F0FA82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" t="13974" r="47064" b="18801"/>
          <a:stretch/>
        </p:blipFill>
        <p:spPr>
          <a:xfrm>
            <a:off x="3923928" y="1124744"/>
            <a:ext cx="4906888" cy="557610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DA00BE-85CD-4EBA-B8C4-BAC85CD6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Terrain Traps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190A8-3E63-4CB2-B3B1-3246E492F70F}"/>
              </a:ext>
            </a:extLst>
          </p:cNvPr>
          <p:cNvSpPr txBox="1"/>
          <p:nvPr/>
        </p:nvSpPr>
        <p:spPr>
          <a:xfrm>
            <a:off x="467544" y="1448441"/>
            <a:ext cx="3456384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>
                <a:solidFill>
                  <a:srgbClr val="00B050"/>
                </a:solidFill>
              </a:rPr>
              <a:t>Anything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which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increases</a:t>
            </a:r>
            <a:r>
              <a:rPr lang="fr-FR" dirty="0">
                <a:solidFill>
                  <a:srgbClr val="00B050"/>
                </a:solidFill>
              </a:rPr>
              <a:t> the </a:t>
            </a:r>
            <a:r>
              <a:rPr lang="fr-FR" dirty="0" err="1">
                <a:solidFill>
                  <a:srgbClr val="00B050"/>
                </a:solidFill>
              </a:rPr>
              <a:t>consquences</a:t>
            </a:r>
            <a:r>
              <a:rPr lang="fr-FR" dirty="0">
                <a:solidFill>
                  <a:srgbClr val="00B050"/>
                </a:solidFill>
              </a:rPr>
              <a:t> of </a:t>
            </a:r>
            <a:r>
              <a:rPr lang="fr-FR" dirty="0" err="1">
                <a:solidFill>
                  <a:srgbClr val="00B050"/>
                </a:solidFill>
              </a:rPr>
              <a:t>getting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dragged</a:t>
            </a:r>
            <a:r>
              <a:rPr lang="fr-FR" dirty="0">
                <a:solidFill>
                  <a:srgbClr val="00B050"/>
                </a:solidFill>
              </a:rPr>
              <a:t> down in an avalanche:</a:t>
            </a:r>
          </a:p>
          <a:p>
            <a:pPr>
              <a:lnSpc>
                <a:spcPct val="150000"/>
              </a:lnSpc>
            </a:pPr>
            <a:endParaRPr lang="fr-FR" dirty="0">
              <a:solidFill>
                <a:srgbClr val="00B05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B050"/>
                </a:solidFill>
              </a:rPr>
              <a:t>Gullies</a:t>
            </a:r>
            <a:r>
              <a:rPr lang="fr-FR" dirty="0">
                <a:solidFill>
                  <a:srgbClr val="00B050"/>
                </a:solidFill>
              </a:rPr>
              <a:t>, bowls and man-made </a:t>
            </a:r>
            <a:r>
              <a:rPr lang="fr-FR" dirty="0" err="1">
                <a:solidFill>
                  <a:srgbClr val="00B050"/>
                </a:solidFill>
              </a:rPr>
              <a:t>barriers</a:t>
            </a:r>
            <a:r>
              <a:rPr lang="fr-FR" dirty="0">
                <a:solidFill>
                  <a:srgbClr val="00B050"/>
                </a:solidFill>
              </a:rPr>
              <a:t> (</a:t>
            </a:r>
            <a:r>
              <a:rPr lang="fr-FR" dirty="0" err="1">
                <a:solidFill>
                  <a:srgbClr val="00B050"/>
                </a:solidFill>
              </a:rPr>
              <a:t>deep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burial</a:t>
            </a:r>
            <a:r>
              <a:rPr lang="fr-FR" dirty="0">
                <a:solidFill>
                  <a:srgbClr val="00B050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B050"/>
                </a:solidFill>
              </a:rPr>
              <a:t>Cliffs</a:t>
            </a:r>
            <a:r>
              <a:rPr lang="fr-FR" dirty="0">
                <a:solidFill>
                  <a:srgbClr val="00B050"/>
                </a:solidFill>
              </a:rPr>
              <a:t>, rocks, </a:t>
            </a:r>
            <a:r>
              <a:rPr lang="fr-FR" dirty="0" err="1">
                <a:solidFill>
                  <a:srgbClr val="00B050"/>
                </a:solidFill>
              </a:rPr>
              <a:t>trees</a:t>
            </a:r>
            <a:r>
              <a:rPr lang="fr-FR" dirty="0">
                <a:solidFill>
                  <a:srgbClr val="00B050"/>
                </a:solidFill>
              </a:rPr>
              <a:t>, crevasses (impact </a:t>
            </a:r>
            <a:r>
              <a:rPr lang="fr-FR" dirty="0" err="1">
                <a:solidFill>
                  <a:srgbClr val="00B050"/>
                </a:solidFill>
              </a:rPr>
              <a:t>injury</a:t>
            </a:r>
            <a:r>
              <a:rPr lang="fr-FR" dirty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4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F7CD-1E5C-48E2-93C1-BF648D77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00B050"/>
                </a:solidFill>
              </a:rPr>
              <a:t>Choosing</a:t>
            </a:r>
            <a:r>
              <a:rPr lang="fr-FR" dirty="0">
                <a:solidFill>
                  <a:srgbClr val="00B050"/>
                </a:solidFill>
              </a:rPr>
              <a:t> Terrain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1C5945-2882-40A8-823D-85A9023B0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149"/>
          <a:stretch/>
        </p:blipFill>
        <p:spPr>
          <a:xfrm>
            <a:off x="18339" y="1417638"/>
            <a:ext cx="9138306" cy="4248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2B2A9B-3CD3-45B6-92F1-A9D4CB24C94C}"/>
              </a:ext>
            </a:extLst>
          </p:cNvPr>
          <p:cNvSpPr txBox="1"/>
          <p:nvPr/>
        </p:nvSpPr>
        <p:spPr>
          <a:xfrm>
            <a:off x="8316416" y="3908216"/>
            <a:ext cx="576064" cy="400110"/>
          </a:xfrm>
          <a:prstGeom prst="rect">
            <a:avLst/>
          </a:prstGeom>
          <a:solidFill>
            <a:srgbClr val="F6EC76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30°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3A7592-BAAE-4B5C-AE98-07ADA17B6BB6}"/>
              </a:ext>
            </a:extLst>
          </p:cNvPr>
          <p:cNvSpPr txBox="1"/>
          <p:nvPr/>
        </p:nvSpPr>
        <p:spPr>
          <a:xfrm>
            <a:off x="8316416" y="4293096"/>
            <a:ext cx="576064" cy="400110"/>
          </a:xfrm>
          <a:prstGeom prst="rect">
            <a:avLst/>
          </a:prstGeom>
          <a:solidFill>
            <a:srgbClr val="E0AD6D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35°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B270BA-09A8-47D1-B1D2-0EB0144485AA}"/>
              </a:ext>
            </a:extLst>
          </p:cNvPr>
          <p:cNvSpPr txBox="1"/>
          <p:nvPr/>
        </p:nvSpPr>
        <p:spPr>
          <a:xfrm>
            <a:off x="8316416" y="4677976"/>
            <a:ext cx="576064" cy="400110"/>
          </a:xfrm>
          <a:prstGeom prst="rect">
            <a:avLst/>
          </a:prstGeom>
          <a:solidFill>
            <a:srgbClr val="BE3C38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40°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A0D9A-3388-4AEF-9E27-26493DA101E7}"/>
              </a:ext>
            </a:extLst>
          </p:cNvPr>
          <p:cNvSpPr txBox="1"/>
          <p:nvPr/>
        </p:nvSpPr>
        <p:spPr>
          <a:xfrm>
            <a:off x="8316416" y="5062856"/>
            <a:ext cx="576064" cy="400110"/>
          </a:xfrm>
          <a:prstGeom prst="rect">
            <a:avLst/>
          </a:prstGeom>
          <a:solidFill>
            <a:srgbClr val="BD90A4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45°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A9FD9F2-1CC1-4DF3-B191-2B6009A0C799}"/>
              </a:ext>
            </a:extLst>
          </p:cNvPr>
          <p:cNvSpPr/>
          <p:nvPr/>
        </p:nvSpPr>
        <p:spPr>
          <a:xfrm>
            <a:off x="1744394" y="3615397"/>
            <a:ext cx="2307101" cy="1181686"/>
          </a:xfrm>
          <a:custGeom>
            <a:avLst/>
            <a:gdLst>
              <a:gd name="connsiteX0" fmla="*/ 0 w 2307101"/>
              <a:gd name="connsiteY0" fmla="*/ 1181686 h 1181686"/>
              <a:gd name="connsiteX1" fmla="*/ 98474 w 2307101"/>
              <a:gd name="connsiteY1" fmla="*/ 1125415 h 1181686"/>
              <a:gd name="connsiteX2" fmla="*/ 112541 w 2307101"/>
              <a:gd name="connsiteY2" fmla="*/ 1083212 h 1181686"/>
              <a:gd name="connsiteX3" fmla="*/ 225083 w 2307101"/>
              <a:gd name="connsiteY3" fmla="*/ 942535 h 1181686"/>
              <a:gd name="connsiteX4" fmla="*/ 309489 w 2307101"/>
              <a:gd name="connsiteY4" fmla="*/ 900332 h 1181686"/>
              <a:gd name="connsiteX5" fmla="*/ 351692 w 2307101"/>
              <a:gd name="connsiteY5" fmla="*/ 872197 h 1181686"/>
              <a:gd name="connsiteX6" fmla="*/ 436098 w 2307101"/>
              <a:gd name="connsiteY6" fmla="*/ 844061 h 1181686"/>
              <a:gd name="connsiteX7" fmla="*/ 717452 w 2307101"/>
              <a:gd name="connsiteY7" fmla="*/ 886265 h 1181686"/>
              <a:gd name="connsiteX8" fmla="*/ 759655 w 2307101"/>
              <a:gd name="connsiteY8" fmla="*/ 900332 h 1181686"/>
              <a:gd name="connsiteX9" fmla="*/ 801858 w 2307101"/>
              <a:gd name="connsiteY9" fmla="*/ 914400 h 1181686"/>
              <a:gd name="connsiteX10" fmla="*/ 829994 w 2307101"/>
              <a:gd name="connsiteY10" fmla="*/ 942535 h 1181686"/>
              <a:gd name="connsiteX11" fmla="*/ 914400 w 2307101"/>
              <a:gd name="connsiteY11" fmla="*/ 970671 h 1181686"/>
              <a:gd name="connsiteX12" fmla="*/ 1012874 w 2307101"/>
              <a:gd name="connsiteY12" fmla="*/ 998806 h 1181686"/>
              <a:gd name="connsiteX13" fmla="*/ 1097280 w 2307101"/>
              <a:gd name="connsiteY13" fmla="*/ 1026941 h 1181686"/>
              <a:gd name="connsiteX14" fmla="*/ 1139483 w 2307101"/>
              <a:gd name="connsiteY14" fmla="*/ 1041009 h 1181686"/>
              <a:gd name="connsiteX15" fmla="*/ 1308295 w 2307101"/>
              <a:gd name="connsiteY15" fmla="*/ 1026941 h 1181686"/>
              <a:gd name="connsiteX16" fmla="*/ 1336431 w 2307101"/>
              <a:gd name="connsiteY16" fmla="*/ 998806 h 1181686"/>
              <a:gd name="connsiteX17" fmla="*/ 1406769 w 2307101"/>
              <a:gd name="connsiteY17" fmla="*/ 942535 h 1181686"/>
              <a:gd name="connsiteX18" fmla="*/ 1477108 w 2307101"/>
              <a:gd name="connsiteY18" fmla="*/ 844061 h 1181686"/>
              <a:gd name="connsiteX19" fmla="*/ 1505243 w 2307101"/>
              <a:gd name="connsiteY19" fmla="*/ 801858 h 1181686"/>
              <a:gd name="connsiteX20" fmla="*/ 1688123 w 2307101"/>
              <a:gd name="connsiteY20" fmla="*/ 759655 h 1181686"/>
              <a:gd name="connsiteX21" fmla="*/ 1955409 w 2307101"/>
              <a:gd name="connsiteY21" fmla="*/ 745588 h 1181686"/>
              <a:gd name="connsiteX22" fmla="*/ 1983544 w 2307101"/>
              <a:gd name="connsiteY22" fmla="*/ 717452 h 1181686"/>
              <a:gd name="connsiteX23" fmla="*/ 1969477 w 2307101"/>
              <a:gd name="connsiteY23" fmla="*/ 675249 h 1181686"/>
              <a:gd name="connsiteX24" fmla="*/ 1871003 w 2307101"/>
              <a:gd name="connsiteY24" fmla="*/ 633046 h 1181686"/>
              <a:gd name="connsiteX25" fmla="*/ 1885071 w 2307101"/>
              <a:gd name="connsiteY25" fmla="*/ 590843 h 1181686"/>
              <a:gd name="connsiteX26" fmla="*/ 1969477 w 2307101"/>
              <a:gd name="connsiteY26" fmla="*/ 562708 h 1181686"/>
              <a:gd name="connsiteX27" fmla="*/ 1997612 w 2307101"/>
              <a:gd name="connsiteY27" fmla="*/ 534572 h 1181686"/>
              <a:gd name="connsiteX28" fmla="*/ 1913206 w 2307101"/>
              <a:gd name="connsiteY28" fmla="*/ 492369 h 1181686"/>
              <a:gd name="connsiteX29" fmla="*/ 1885071 w 2307101"/>
              <a:gd name="connsiteY29" fmla="*/ 450166 h 1181686"/>
              <a:gd name="connsiteX30" fmla="*/ 1856935 w 2307101"/>
              <a:gd name="connsiteY30" fmla="*/ 422031 h 1181686"/>
              <a:gd name="connsiteX31" fmla="*/ 1842868 w 2307101"/>
              <a:gd name="connsiteY31" fmla="*/ 365760 h 1181686"/>
              <a:gd name="connsiteX32" fmla="*/ 1969477 w 2307101"/>
              <a:gd name="connsiteY32" fmla="*/ 323557 h 1181686"/>
              <a:gd name="connsiteX33" fmla="*/ 2011680 w 2307101"/>
              <a:gd name="connsiteY33" fmla="*/ 309489 h 1181686"/>
              <a:gd name="connsiteX34" fmla="*/ 1983544 w 2307101"/>
              <a:gd name="connsiteY34" fmla="*/ 281354 h 1181686"/>
              <a:gd name="connsiteX35" fmla="*/ 1941341 w 2307101"/>
              <a:gd name="connsiteY35" fmla="*/ 267286 h 1181686"/>
              <a:gd name="connsiteX36" fmla="*/ 1899138 w 2307101"/>
              <a:gd name="connsiteY36" fmla="*/ 239151 h 1181686"/>
              <a:gd name="connsiteX37" fmla="*/ 1913206 w 2307101"/>
              <a:gd name="connsiteY37" fmla="*/ 112541 h 1181686"/>
              <a:gd name="connsiteX38" fmla="*/ 1927274 w 2307101"/>
              <a:gd name="connsiteY38" fmla="*/ 70338 h 1181686"/>
              <a:gd name="connsiteX39" fmla="*/ 1969477 w 2307101"/>
              <a:gd name="connsiteY39" fmla="*/ 28135 h 1181686"/>
              <a:gd name="connsiteX40" fmla="*/ 2011680 w 2307101"/>
              <a:gd name="connsiteY40" fmla="*/ 0 h 1181686"/>
              <a:gd name="connsiteX41" fmla="*/ 2166424 w 2307101"/>
              <a:gd name="connsiteY41" fmla="*/ 14068 h 1181686"/>
              <a:gd name="connsiteX42" fmla="*/ 2208628 w 2307101"/>
              <a:gd name="connsiteY42" fmla="*/ 28135 h 1181686"/>
              <a:gd name="connsiteX43" fmla="*/ 2307101 w 2307101"/>
              <a:gd name="connsiteY43" fmla="*/ 28135 h 118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307101" h="1181686">
                <a:moveTo>
                  <a:pt x="0" y="1181686"/>
                </a:moveTo>
                <a:cubicBezTo>
                  <a:pt x="36566" y="1167060"/>
                  <a:pt x="76689" y="1161724"/>
                  <a:pt x="98474" y="1125415"/>
                </a:cubicBezTo>
                <a:cubicBezTo>
                  <a:pt x="106103" y="1112700"/>
                  <a:pt x="105340" y="1096175"/>
                  <a:pt x="112541" y="1083212"/>
                </a:cubicBezTo>
                <a:cubicBezTo>
                  <a:pt x="134673" y="1043375"/>
                  <a:pt x="183225" y="970440"/>
                  <a:pt x="225083" y="942535"/>
                </a:cubicBezTo>
                <a:cubicBezTo>
                  <a:pt x="346031" y="861904"/>
                  <a:pt x="193004" y="958575"/>
                  <a:pt x="309489" y="900332"/>
                </a:cubicBezTo>
                <a:cubicBezTo>
                  <a:pt x="324611" y="892771"/>
                  <a:pt x="336242" y="879064"/>
                  <a:pt x="351692" y="872197"/>
                </a:cubicBezTo>
                <a:cubicBezTo>
                  <a:pt x="378793" y="860152"/>
                  <a:pt x="436098" y="844061"/>
                  <a:pt x="436098" y="844061"/>
                </a:cubicBezTo>
                <a:cubicBezTo>
                  <a:pt x="662638" y="860243"/>
                  <a:pt x="570603" y="837315"/>
                  <a:pt x="717452" y="886265"/>
                </a:cubicBezTo>
                <a:lnTo>
                  <a:pt x="759655" y="900332"/>
                </a:lnTo>
                <a:lnTo>
                  <a:pt x="801858" y="914400"/>
                </a:lnTo>
                <a:cubicBezTo>
                  <a:pt x="811237" y="923778"/>
                  <a:pt x="818131" y="936604"/>
                  <a:pt x="829994" y="942535"/>
                </a:cubicBezTo>
                <a:cubicBezTo>
                  <a:pt x="856520" y="955798"/>
                  <a:pt x="886265" y="961293"/>
                  <a:pt x="914400" y="970671"/>
                </a:cubicBezTo>
                <a:cubicBezTo>
                  <a:pt x="1056192" y="1017935"/>
                  <a:pt x="836283" y="945829"/>
                  <a:pt x="1012874" y="998806"/>
                </a:cubicBezTo>
                <a:cubicBezTo>
                  <a:pt x="1041280" y="1007328"/>
                  <a:pt x="1069145" y="1017563"/>
                  <a:pt x="1097280" y="1026941"/>
                </a:cubicBezTo>
                <a:lnTo>
                  <a:pt x="1139483" y="1041009"/>
                </a:lnTo>
                <a:cubicBezTo>
                  <a:pt x="1195754" y="1036320"/>
                  <a:pt x="1253083" y="1038772"/>
                  <a:pt x="1308295" y="1026941"/>
                </a:cubicBezTo>
                <a:cubicBezTo>
                  <a:pt x="1321264" y="1024162"/>
                  <a:pt x="1326074" y="1007091"/>
                  <a:pt x="1336431" y="998806"/>
                </a:cubicBezTo>
                <a:cubicBezTo>
                  <a:pt x="1425150" y="927832"/>
                  <a:pt x="1338845" y="1010461"/>
                  <a:pt x="1406769" y="942535"/>
                </a:cubicBezTo>
                <a:cubicBezTo>
                  <a:pt x="1439593" y="844061"/>
                  <a:pt x="1406769" y="867507"/>
                  <a:pt x="1477108" y="844061"/>
                </a:cubicBezTo>
                <a:cubicBezTo>
                  <a:pt x="1486486" y="829993"/>
                  <a:pt x="1490906" y="810819"/>
                  <a:pt x="1505243" y="801858"/>
                </a:cubicBezTo>
                <a:cubicBezTo>
                  <a:pt x="1545691" y="776578"/>
                  <a:pt x="1644606" y="763002"/>
                  <a:pt x="1688123" y="759655"/>
                </a:cubicBezTo>
                <a:cubicBezTo>
                  <a:pt x="1777079" y="752812"/>
                  <a:pt x="1866314" y="750277"/>
                  <a:pt x="1955409" y="745588"/>
                </a:cubicBezTo>
                <a:cubicBezTo>
                  <a:pt x="1964787" y="736209"/>
                  <a:pt x="1980943" y="730458"/>
                  <a:pt x="1983544" y="717452"/>
                </a:cubicBezTo>
                <a:cubicBezTo>
                  <a:pt x="1986452" y="702911"/>
                  <a:pt x="1977106" y="687964"/>
                  <a:pt x="1969477" y="675249"/>
                </a:cubicBezTo>
                <a:cubicBezTo>
                  <a:pt x="1944909" y="634302"/>
                  <a:pt x="1917435" y="642333"/>
                  <a:pt x="1871003" y="633046"/>
                </a:cubicBezTo>
                <a:cubicBezTo>
                  <a:pt x="1875692" y="618978"/>
                  <a:pt x="1873004" y="599462"/>
                  <a:pt x="1885071" y="590843"/>
                </a:cubicBezTo>
                <a:cubicBezTo>
                  <a:pt x="1909204" y="573605"/>
                  <a:pt x="1969477" y="562708"/>
                  <a:pt x="1969477" y="562708"/>
                </a:cubicBezTo>
                <a:cubicBezTo>
                  <a:pt x="1978855" y="553329"/>
                  <a:pt x="2000829" y="547439"/>
                  <a:pt x="1997612" y="534572"/>
                </a:cubicBezTo>
                <a:cubicBezTo>
                  <a:pt x="1992654" y="514740"/>
                  <a:pt x="1927961" y="497287"/>
                  <a:pt x="1913206" y="492369"/>
                </a:cubicBezTo>
                <a:cubicBezTo>
                  <a:pt x="1903828" y="478301"/>
                  <a:pt x="1895633" y="463368"/>
                  <a:pt x="1885071" y="450166"/>
                </a:cubicBezTo>
                <a:cubicBezTo>
                  <a:pt x="1876785" y="439809"/>
                  <a:pt x="1862866" y="433894"/>
                  <a:pt x="1856935" y="422031"/>
                </a:cubicBezTo>
                <a:cubicBezTo>
                  <a:pt x="1848288" y="404738"/>
                  <a:pt x="1847557" y="384517"/>
                  <a:pt x="1842868" y="365760"/>
                </a:cubicBezTo>
                <a:lnTo>
                  <a:pt x="1969477" y="323557"/>
                </a:lnTo>
                <a:lnTo>
                  <a:pt x="2011680" y="309489"/>
                </a:lnTo>
                <a:cubicBezTo>
                  <a:pt x="2002301" y="300111"/>
                  <a:pt x="1994917" y="288178"/>
                  <a:pt x="1983544" y="281354"/>
                </a:cubicBezTo>
                <a:cubicBezTo>
                  <a:pt x="1970828" y="273725"/>
                  <a:pt x="1954604" y="273918"/>
                  <a:pt x="1941341" y="267286"/>
                </a:cubicBezTo>
                <a:cubicBezTo>
                  <a:pt x="1926219" y="259725"/>
                  <a:pt x="1913206" y="248529"/>
                  <a:pt x="1899138" y="239151"/>
                </a:cubicBezTo>
                <a:cubicBezTo>
                  <a:pt x="1903827" y="196948"/>
                  <a:pt x="1906225" y="154426"/>
                  <a:pt x="1913206" y="112541"/>
                </a:cubicBezTo>
                <a:cubicBezTo>
                  <a:pt x="1915644" y="97914"/>
                  <a:pt x="1919049" y="82676"/>
                  <a:pt x="1927274" y="70338"/>
                </a:cubicBezTo>
                <a:cubicBezTo>
                  <a:pt x="1938310" y="53785"/>
                  <a:pt x="1954193" y="40871"/>
                  <a:pt x="1969477" y="28135"/>
                </a:cubicBezTo>
                <a:cubicBezTo>
                  <a:pt x="1982465" y="17311"/>
                  <a:pt x="1997612" y="9378"/>
                  <a:pt x="2011680" y="0"/>
                </a:cubicBezTo>
                <a:cubicBezTo>
                  <a:pt x="2063261" y="4689"/>
                  <a:pt x="2115150" y="6743"/>
                  <a:pt x="2166424" y="14068"/>
                </a:cubicBezTo>
                <a:cubicBezTo>
                  <a:pt x="2181104" y="16165"/>
                  <a:pt x="2193873" y="26660"/>
                  <a:pt x="2208628" y="28135"/>
                </a:cubicBezTo>
                <a:cubicBezTo>
                  <a:pt x="2241289" y="31401"/>
                  <a:pt x="2274277" y="28135"/>
                  <a:pt x="2307101" y="28135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C39169-C2EA-40DD-BEAE-21CDB62D6641}"/>
              </a:ext>
            </a:extLst>
          </p:cNvPr>
          <p:cNvCxnSpPr/>
          <p:nvPr/>
        </p:nvCxnSpPr>
        <p:spPr>
          <a:xfrm flipV="1">
            <a:off x="4062772" y="2204864"/>
            <a:ext cx="365212" cy="1337009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CB7A87-C1B6-44C5-89A3-538B08E7DBC1}"/>
              </a:ext>
            </a:extLst>
          </p:cNvPr>
          <p:cNvCxnSpPr>
            <a:cxnSpLocks/>
          </p:cNvCxnSpPr>
          <p:nvPr/>
        </p:nvCxnSpPr>
        <p:spPr>
          <a:xfrm>
            <a:off x="4062772" y="3615397"/>
            <a:ext cx="869268" cy="713702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7AD687E-70A7-46C1-A044-983878F1A44D}"/>
              </a:ext>
            </a:extLst>
          </p:cNvPr>
          <p:cNvSpPr/>
          <p:nvPr/>
        </p:nvSpPr>
        <p:spPr>
          <a:xfrm>
            <a:off x="4979963" y="2278966"/>
            <a:ext cx="3086843" cy="2410251"/>
          </a:xfrm>
          <a:custGeom>
            <a:avLst/>
            <a:gdLst>
              <a:gd name="connsiteX0" fmla="*/ 0 w 3086843"/>
              <a:gd name="connsiteY0" fmla="*/ 2067951 h 2410251"/>
              <a:gd name="connsiteX1" fmla="*/ 211015 w 3086843"/>
              <a:gd name="connsiteY1" fmla="*/ 2082019 h 2410251"/>
              <a:gd name="connsiteX2" fmla="*/ 253219 w 3086843"/>
              <a:gd name="connsiteY2" fmla="*/ 2096086 h 2410251"/>
              <a:gd name="connsiteX3" fmla="*/ 323557 w 3086843"/>
              <a:gd name="connsiteY3" fmla="*/ 2166425 h 2410251"/>
              <a:gd name="connsiteX4" fmla="*/ 450166 w 3086843"/>
              <a:gd name="connsiteY4" fmla="*/ 2222696 h 2410251"/>
              <a:gd name="connsiteX5" fmla="*/ 492369 w 3086843"/>
              <a:gd name="connsiteY5" fmla="*/ 2236763 h 2410251"/>
              <a:gd name="connsiteX6" fmla="*/ 534572 w 3086843"/>
              <a:gd name="connsiteY6" fmla="*/ 2264899 h 2410251"/>
              <a:gd name="connsiteX7" fmla="*/ 618979 w 3086843"/>
              <a:gd name="connsiteY7" fmla="*/ 2293034 h 2410251"/>
              <a:gd name="connsiteX8" fmla="*/ 703385 w 3086843"/>
              <a:gd name="connsiteY8" fmla="*/ 2321169 h 2410251"/>
              <a:gd name="connsiteX9" fmla="*/ 745588 w 3086843"/>
              <a:gd name="connsiteY9" fmla="*/ 2335237 h 2410251"/>
              <a:gd name="connsiteX10" fmla="*/ 787791 w 3086843"/>
              <a:gd name="connsiteY10" fmla="*/ 2349305 h 2410251"/>
              <a:gd name="connsiteX11" fmla="*/ 1026942 w 3086843"/>
              <a:gd name="connsiteY11" fmla="*/ 2335237 h 2410251"/>
              <a:gd name="connsiteX12" fmla="*/ 1083212 w 3086843"/>
              <a:gd name="connsiteY12" fmla="*/ 2321169 h 2410251"/>
              <a:gd name="connsiteX13" fmla="*/ 1167619 w 3086843"/>
              <a:gd name="connsiteY13" fmla="*/ 2307102 h 2410251"/>
              <a:gd name="connsiteX14" fmla="*/ 1519311 w 3086843"/>
              <a:gd name="connsiteY14" fmla="*/ 2335237 h 2410251"/>
              <a:gd name="connsiteX15" fmla="*/ 1561514 w 3086843"/>
              <a:gd name="connsiteY15" fmla="*/ 2349305 h 2410251"/>
              <a:gd name="connsiteX16" fmla="*/ 1645920 w 3086843"/>
              <a:gd name="connsiteY16" fmla="*/ 2405576 h 2410251"/>
              <a:gd name="connsiteX17" fmla="*/ 1871003 w 3086843"/>
              <a:gd name="connsiteY17" fmla="*/ 2363372 h 2410251"/>
              <a:gd name="connsiteX18" fmla="*/ 1885071 w 3086843"/>
              <a:gd name="connsiteY18" fmla="*/ 2321169 h 2410251"/>
              <a:gd name="connsiteX19" fmla="*/ 1885071 w 3086843"/>
              <a:gd name="connsiteY19" fmla="*/ 2236763 h 2410251"/>
              <a:gd name="connsiteX20" fmla="*/ 1927274 w 3086843"/>
              <a:gd name="connsiteY20" fmla="*/ 2222696 h 2410251"/>
              <a:gd name="connsiteX21" fmla="*/ 1983545 w 3086843"/>
              <a:gd name="connsiteY21" fmla="*/ 2236763 h 2410251"/>
              <a:gd name="connsiteX22" fmla="*/ 2053883 w 3086843"/>
              <a:gd name="connsiteY22" fmla="*/ 2307102 h 2410251"/>
              <a:gd name="connsiteX23" fmla="*/ 2138289 w 3086843"/>
              <a:gd name="connsiteY23" fmla="*/ 2293034 h 2410251"/>
              <a:gd name="connsiteX24" fmla="*/ 2166425 w 3086843"/>
              <a:gd name="connsiteY24" fmla="*/ 2208628 h 2410251"/>
              <a:gd name="connsiteX25" fmla="*/ 2307102 w 3086843"/>
              <a:gd name="connsiteY25" fmla="*/ 2180492 h 2410251"/>
              <a:gd name="connsiteX26" fmla="*/ 2363372 w 3086843"/>
              <a:gd name="connsiteY26" fmla="*/ 2096086 h 2410251"/>
              <a:gd name="connsiteX27" fmla="*/ 2433711 w 3086843"/>
              <a:gd name="connsiteY27" fmla="*/ 2025748 h 2410251"/>
              <a:gd name="connsiteX28" fmla="*/ 2461846 w 3086843"/>
              <a:gd name="connsiteY28" fmla="*/ 1997612 h 2410251"/>
              <a:gd name="connsiteX29" fmla="*/ 2489982 w 3086843"/>
              <a:gd name="connsiteY29" fmla="*/ 1969477 h 2410251"/>
              <a:gd name="connsiteX30" fmla="*/ 2518117 w 3086843"/>
              <a:gd name="connsiteY30" fmla="*/ 1927274 h 2410251"/>
              <a:gd name="connsiteX31" fmla="*/ 2560320 w 3086843"/>
              <a:gd name="connsiteY31" fmla="*/ 1913206 h 2410251"/>
              <a:gd name="connsiteX32" fmla="*/ 2630659 w 3086843"/>
              <a:gd name="connsiteY32" fmla="*/ 1856936 h 2410251"/>
              <a:gd name="connsiteX33" fmla="*/ 2644726 w 3086843"/>
              <a:gd name="connsiteY33" fmla="*/ 1814732 h 2410251"/>
              <a:gd name="connsiteX34" fmla="*/ 2672862 w 3086843"/>
              <a:gd name="connsiteY34" fmla="*/ 1786597 h 2410251"/>
              <a:gd name="connsiteX35" fmla="*/ 2700997 w 3086843"/>
              <a:gd name="connsiteY35" fmla="*/ 1702191 h 2410251"/>
              <a:gd name="connsiteX36" fmla="*/ 2757268 w 3086843"/>
              <a:gd name="connsiteY36" fmla="*/ 1631852 h 2410251"/>
              <a:gd name="connsiteX37" fmla="*/ 2785403 w 3086843"/>
              <a:gd name="connsiteY37" fmla="*/ 1589649 h 2410251"/>
              <a:gd name="connsiteX38" fmla="*/ 2855742 w 3086843"/>
              <a:gd name="connsiteY38" fmla="*/ 1533379 h 2410251"/>
              <a:gd name="connsiteX39" fmla="*/ 2869809 w 3086843"/>
              <a:gd name="connsiteY39" fmla="*/ 1491176 h 2410251"/>
              <a:gd name="connsiteX40" fmla="*/ 2940148 w 3086843"/>
              <a:gd name="connsiteY40" fmla="*/ 1434905 h 2410251"/>
              <a:gd name="connsiteX41" fmla="*/ 2968283 w 3086843"/>
              <a:gd name="connsiteY41" fmla="*/ 1350499 h 2410251"/>
              <a:gd name="connsiteX42" fmla="*/ 2982351 w 3086843"/>
              <a:gd name="connsiteY42" fmla="*/ 1308296 h 2410251"/>
              <a:gd name="connsiteX43" fmla="*/ 3010486 w 3086843"/>
              <a:gd name="connsiteY43" fmla="*/ 1083212 h 2410251"/>
              <a:gd name="connsiteX44" fmla="*/ 3024554 w 3086843"/>
              <a:gd name="connsiteY44" fmla="*/ 1041009 h 2410251"/>
              <a:gd name="connsiteX45" fmla="*/ 3038622 w 3086843"/>
              <a:gd name="connsiteY45" fmla="*/ 900332 h 2410251"/>
              <a:gd name="connsiteX46" fmla="*/ 3052689 w 3086843"/>
              <a:gd name="connsiteY46" fmla="*/ 858129 h 2410251"/>
              <a:gd name="connsiteX47" fmla="*/ 3066757 w 3086843"/>
              <a:gd name="connsiteY47" fmla="*/ 801859 h 2410251"/>
              <a:gd name="connsiteX48" fmla="*/ 3066757 w 3086843"/>
              <a:gd name="connsiteY48" fmla="*/ 323557 h 2410251"/>
              <a:gd name="connsiteX49" fmla="*/ 3038622 w 3086843"/>
              <a:gd name="connsiteY49" fmla="*/ 239151 h 2410251"/>
              <a:gd name="connsiteX50" fmla="*/ 3010486 w 3086843"/>
              <a:gd name="connsiteY50" fmla="*/ 196948 h 2410251"/>
              <a:gd name="connsiteX51" fmla="*/ 2968283 w 3086843"/>
              <a:gd name="connsiteY51" fmla="*/ 126609 h 2410251"/>
              <a:gd name="connsiteX52" fmla="*/ 2926080 w 3086843"/>
              <a:gd name="connsiteY52" fmla="*/ 42203 h 2410251"/>
              <a:gd name="connsiteX53" fmla="*/ 2883877 w 3086843"/>
              <a:gd name="connsiteY53" fmla="*/ 0 h 241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086843" h="2410251">
                <a:moveTo>
                  <a:pt x="0" y="2067951"/>
                </a:moveTo>
                <a:cubicBezTo>
                  <a:pt x="70338" y="2072640"/>
                  <a:pt x="140952" y="2074234"/>
                  <a:pt x="211015" y="2082019"/>
                </a:cubicBezTo>
                <a:cubicBezTo>
                  <a:pt x="225753" y="2083657"/>
                  <a:pt x="241356" y="2087189"/>
                  <a:pt x="253219" y="2096086"/>
                </a:cubicBezTo>
                <a:cubicBezTo>
                  <a:pt x="279745" y="2115981"/>
                  <a:pt x="295968" y="2148032"/>
                  <a:pt x="323557" y="2166425"/>
                </a:cubicBezTo>
                <a:cubicBezTo>
                  <a:pt x="390435" y="2211010"/>
                  <a:pt x="349723" y="2189215"/>
                  <a:pt x="450166" y="2222696"/>
                </a:cubicBezTo>
                <a:lnTo>
                  <a:pt x="492369" y="2236763"/>
                </a:lnTo>
                <a:cubicBezTo>
                  <a:pt x="506437" y="2246142"/>
                  <a:pt x="519122" y="2258032"/>
                  <a:pt x="534572" y="2264899"/>
                </a:cubicBezTo>
                <a:cubicBezTo>
                  <a:pt x="561673" y="2276944"/>
                  <a:pt x="590843" y="2283656"/>
                  <a:pt x="618979" y="2293034"/>
                </a:cubicBezTo>
                <a:lnTo>
                  <a:pt x="703385" y="2321169"/>
                </a:lnTo>
                <a:lnTo>
                  <a:pt x="745588" y="2335237"/>
                </a:lnTo>
                <a:lnTo>
                  <a:pt x="787791" y="2349305"/>
                </a:lnTo>
                <a:cubicBezTo>
                  <a:pt x="867508" y="2344616"/>
                  <a:pt x="947447" y="2342808"/>
                  <a:pt x="1026942" y="2335237"/>
                </a:cubicBezTo>
                <a:cubicBezTo>
                  <a:pt x="1046189" y="2333404"/>
                  <a:pt x="1064253" y="2324961"/>
                  <a:pt x="1083212" y="2321169"/>
                </a:cubicBezTo>
                <a:cubicBezTo>
                  <a:pt x="1111182" y="2315575"/>
                  <a:pt x="1139483" y="2311791"/>
                  <a:pt x="1167619" y="2307102"/>
                </a:cubicBezTo>
                <a:cubicBezTo>
                  <a:pt x="1366162" y="2316556"/>
                  <a:pt x="1390185" y="2298343"/>
                  <a:pt x="1519311" y="2335237"/>
                </a:cubicBezTo>
                <a:cubicBezTo>
                  <a:pt x="1533569" y="2339311"/>
                  <a:pt x="1548551" y="2342104"/>
                  <a:pt x="1561514" y="2349305"/>
                </a:cubicBezTo>
                <a:cubicBezTo>
                  <a:pt x="1591073" y="2365727"/>
                  <a:pt x="1645920" y="2405576"/>
                  <a:pt x="1645920" y="2405576"/>
                </a:cubicBezTo>
                <a:cubicBezTo>
                  <a:pt x="1701244" y="2401624"/>
                  <a:pt x="1827535" y="2435819"/>
                  <a:pt x="1871003" y="2363372"/>
                </a:cubicBezTo>
                <a:cubicBezTo>
                  <a:pt x="1878632" y="2350656"/>
                  <a:pt x="1880382" y="2335237"/>
                  <a:pt x="1885071" y="2321169"/>
                </a:cubicBezTo>
                <a:cubicBezTo>
                  <a:pt x="1875692" y="2293034"/>
                  <a:pt x="1856935" y="2264898"/>
                  <a:pt x="1885071" y="2236763"/>
                </a:cubicBezTo>
                <a:cubicBezTo>
                  <a:pt x="1895556" y="2226278"/>
                  <a:pt x="1913206" y="2227385"/>
                  <a:pt x="1927274" y="2222696"/>
                </a:cubicBezTo>
                <a:cubicBezTo>
                  <a:pt x="1946031" y="2227385"/>
                  <a:pt x="1967458" y="2226038"/>
                  <a:pt x="1983545" y="2236763"/>
                </a:cubicBezTo>
                <a:cubicBezTo>
                  <a:pt x="2011134" y="2255156"/>
                  <a:pt x="2053883" y="2307102"/>
                  <a:pt x="2053883" y="2307102"/>
                </a:cubicBezTo>
                <a:cubicBezTo>
                  <a:pt x="2082018" y="2302413"/>
                  <a:pt x="2116823" y="2311817"/>
                  <a:pt x="2138289" y="2293034"/>
                </a:cubicBezTo>
                <a:cubicBezTo>
                  <a:pt x="2160608" y="2273505"/>
                  <a:pt x="2138290" y="2218007"/>
                  <a:pt x="2166425" y="2208628"/>
                </a:cubicBezTo>
                <a:cubicBezTo>
                  <a:pt x="2240084" y="2184074"/>
                  <a:pt x="2193948" y="2196657"/>
                  <a:pt x="2307102" y="2180492"/>
                </a:cubicBezTo>
                <a:cubicBezTo>
                  <a:pt x="2413056" y="2109857"/>
                  <a:pt x="2290698" y="2205097"/>
                  <a:pt x="2363372" y="2096086"/>
                </a:cubicBezTo>
                <a:cubicBezTo>
                  <a:pt x="2381765" y="2068497"/>
                  <a:pt x="2410265" y="2049194"/>
                  <a:pt x="2433711" y="2025748"/>
                </a:cubicBezTo>
                <a:lnTo>
                  <a:pt x="2461846" y="1997612"/>
                </a:lnTo>
                <a:cubicBezTo>
                  <a:pt x="2471225" y="1988233"/>
                  <a:pt x="2482625" y="1980513"/>
                  <a:pt x="2489982" y="1969477"/>
                </a:cubicBezTo>
                <a:cubicBezTo>
                  <a:pt x="2499360" y="1955409"/>
                  <a:pt x="2504915" y="1937836"/>
                  <a:pt x="2518117" y="1927274"/>
                </a:cubicBezTo>
                <a:cubicBezTo>
                  <a:pt x="2529696" y="1918011"/>
                  <a:pt x="2547057" y="1919838"/>
                  <a:pt x="2560320" y="1913206"/>
                </a:cubicBezTo>
                <a:cubicBezTo>
                  <a:pt x="2595812" y="1895460"/>
                  <a:pt x="2604489" y="1883105"/>
                  <a:pt x="2630659" y="1856936"/>
                </a:cubicBezTo>
                <a:cubicBezTo>
                  <a:pt x="2635348" y="1842868"/>
                  <a:pt x="2637097" y="1827448"/>
                  <a:pt x="2644726" y="1814732"/>
                </a:cubicBezTo>
                <a:cubicBezTo>
                  <a:pt x="2651550" y="1803359"/>
                  <a:pt x="2666930" y="1798460"/>
                  <a:pt x="2672862" y="1786597"/>
                </a:cubicBezTo>
                <a:cubicBezTo>
                  <a:pt x="2686125" y="1760071"/>
                  <a:pt x="2684546" y="1726867"/>
                  <a:pt x="2700997" y="1702191"/>
                </a:cubicBezTo>
                <a:cubicBezTo>
                  <a:pt x="2787592" y="1572296"/>
                  <a:pt x="2677087" y="1732079"/>
                  <a:pt x="2757268" y="1631852"/>
                </a:cubicBezTo>
                <a:cubicBezTo>
                  <a:pt x="2767830" y="1618650"/>
                  <a:pt x="2774841" y="1602851"/>
                  <a:pt x="2785403" y="1589649"/>
                </a:cubicBezTo>
                <a:cubicBezTo>
                  <a:pt x="2808311" y="1561015"/>
                  <a:pt x="2824408" y="1554268"/>
                  <a:pt x="2855742" y="1533379"/>
                </a:cubicBezTo>
                <a:cubicBezTo>
                  <a:pt x="2860431" y="1519311"/>
                  <a:pt x="2862180" y="1503891"/>
                  <a:pt x="2869809" y="1491176"/>
                </a:cubicBezTo>
                <a:cubicBezTo>
                  <a:pt x="2883173" y="1468903"/>
                  <a:pt x="2920979" y="1447684"/>
                  <a:pt x="2940148" y="1434905"/>
                </a:cubicBezTo>
                <a:lnTo>
                  <a:pt x="2968283" y="1350499"/>
                </a:lnTo>
                <a:lnTo>
                  <a:pt x="2982351" y="1308296"/>
                </a:lnTo>
                <a:cubicBezTo>
                  <a:pt x="2989426" y="1237550"/>
                  <a:pt x="2994623" y="1154599"/>
                  <a:pt x="3010486" y="1083212"/>
                </a:cubicBezTo>
                <a:cubicBezTo>
                  <a:pt x="3013703" y="1068736"/>
                  <a:pt x="3019865" y="1055077"/>
                  <a:pt x="3024554" y="1041009"/>
                </a:cubicBezTo>
                <a:cubicBezTo>
                  <a:pt x="3029243" y="994117"/>
                  <a:pt x="3031456" y="946910"/>
                  <a:pt x="3038622" y="900332"/>
                </a:cubicBezTo>
                <a:cubicBezTo>
                  <a:pt x="3040877" y="885676"/>
                  <a:pt x="3048615" y="872387"/>
                  <a:pt x="3052689" y="858129"/>
                </a:cubicBezTo>
                <a:cubicBezTo>
                  <a:pt x="3058000" y="839539"/>
                  <a:pt x="3062068" y="820616"/>
                  <a:pt x="3066757" y="801859"/>
                </a:cubicBezTo>
                <a:cubicBezTo>
                  <a:pt x="3092008" y="599852"/>
                  <a:pt x="3095027" y="625105"/>
                  <a:pt x="3066757" y="323557"/>
                </a:cubicBezTo>
                <a:cubicBezTo>
                  <a:pt x="3063989" y="294029"/>
                  <a:pt x="3055073" y="263827"/>
                  <a:pt x="3038622" y="239151"/>
                </a:cubicBezTo>
                <a:lnTo>
                  <a:pt x="3010486" y="196948"/>
                </a:lnTo>
                <a:cubicBezTo>
                  <a:pt x="2970639" y="77401"/>
                  <a:pt x="3026212" y="223156"/>
                  <a:pt x="2968283" y="126609"/>
                </a:cubicBezTo>
                <a:cubicBezTo>
                  <a:pt x="2913900" y="35971"/>
                  <a:pt x="3002311" y="133680"/>
                  <a:pt x="2926080" y="42203"/>
                </a:cubicBezTo>
                <a:cubicBezTo>
                  <a:pt x="2913344" y="26919"/>
                  <a:pt x="2883877" y="0"/>
                  <a:pt x="2883877" y="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2043A97-8944-43B9-9F7C-89F528A868EF}"/>
              </a:ext>
            </a:extLst>
          </p:cNvPr>
          <p:cNvCxnSpPr>
            <a:cxnSpLocks/>
          </p:cNvCxnSpPr>
          <p:nvPr/>
        </p:nvCxnSpPr>
        <p:spPr>
          <a:xfrm flipH="1" flipV="1">
            <a:off x="6876256" y="1628800"/>
            <a:ext cx="1014926" cy="691501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8F6B87B-82A0-4003-A2F9-00BB27A21AD5}"/>
              </a:ext>
            </a:extLst>
          </p:cNvPr>
          <p:cNvSpPr txBox="1"/>
          <p:nvPr/>
        </p:nvSpPr>
        <p:spPr>
          <a:xfrm>
            <a:off x="251520" y="5805264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Sainte Foy: </a:t>
            </a:r>
            <a:r>
              <a:rPr lang="fr-FR" sz="1000" dirty="0"/>
              <a:t>http://www.skitrack.fr/?zoom=15&amp;lat=45.57903&amp;lon=6.94781&amp;layers=IGN%20Carte%7CPentes%20IGN%7C</a:t>
            </a:r>
          </a:p>
          <a:p>
            <a:endParaRPr lang="fr-FR" sz="1000" dirty="0"/>
          </a:p>
          <a:p>
            <a:r>
              <a:rPr lang="fr-FR" dirty="0"/>
              <a:t>Tignes: </a:t>
            </a:r>
            <a:r>
              <a:rPr lang="fr-FR" sz="1000" dirty="0"/>
              <a:t>http://www.skitrack.fr/?zoom=15&amp;lat=45.57903&amp;lon=6.94781&amp;layers=IGN%20Carte%7CPentes%20IGN%7C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729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8000"/>
                </a:solidFill>
              </a:rPr>
              <a:t>Snowpack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4176713" cy="5400675"/>
          </a:xfrm>
        </p:spPr>
        <p:txBody>
          <a:bodyPr/>
          <a:lstStyle/>
          <a:p>
            <a:r>
              <a:rPr lang="en-GB" sz="2800" dirty="0">
                <a:solidFill>
                  <a:srgbClr val="008000"/>
                </a:solidFill>
              </a:rPr>
              <a:t>Most difficult thing to evaluate</a:t>
            </a:r>
          </a:p>
          <a:p>
            <a:r>
              <a:rPr lang="en-GB" sz="2800" dirty="0">
                <a:solidFill>
                  <a:srgbClr val="008000"/>
                </a:solidFill>
              </a:rPr>
              <a:t>Get external information</a:t>
            </a:r>
          </a:p>
          <a:p>
            <a:r>
              <a:rPr lang="en-GB" sz="2800" dirty="0">
                <a:solidFill>
                  <a:srgbClr val="008000"/>
                </a:solidFill>
              </a:rPr>
              <a:t>Seasonal observation and avalanche reports better than pits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/>
          <a:srcRect t="3773" b="3773"/>
          <a:stretch>
            <a:fillRect/>
          </a:stretch>
        </p:blipFill>
        <p:spPr bwMode="auto">
          <a:xfrm>
            <a:off x="4572000" y="1268413"/>
            <a:ext cx="43053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1100</Words>
  <Application>Microsoft Office PowerPoint</Application>
  <PresentationFormat>On-screen Show (4:3)</PresentationFormat>
  <Paragraphs>214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Arial</vt:lpstr>
      <vt:lpstr>Default Design</vt:lpstr>
      <vt:lpstr>Avalanche Safety Basics</vt:lpstr>
      <vt:lpstr>What is an avalanche?</vt:lpstr>
      <vt:lpstr>Types of Avalanche</vt:lpstr>
      <vt:lpstr>What is a slab avalanche?</vt:lpstr>
      <vt:lpstr>What makes an avalanche accident?</vt:lpstr>
      <vt:lpstr>Avalanche Terrain</vt:lpstr>
      <vt:lpstr>Terrain Traps</vt:lpstr>
      <vt:lpstr>Choosing Terrain</vt:lpstr>
      <vt:lpstr>Snowpack</vt:lpstr>
      <vt:lpstr>Snowpack</vt:lpstr>
      <vt:lpstr>Snowpack</vt:lpstr>
      <vt:lpstr>Snowpack</vt:lpstr>
      <vt:lpstr>Snowpack</vt:lpstr>
      <vt:lpstr>Snowpack</vt:lpstr>
      <vt:lpstr>Snowpack – Wind Slab</vt:lpstr>
      <vt:lpstr>People</vt:lpstr>
      <vt:lpstr>Safe Travel</vt:lpstr>
      <vt:lpstr>Risk Reduction Factors</vt:lpstr>
      <vt:lpstr>3x3 (Munter) Risk-reduction</vt:lpstr>
      <vt:lpstr>Heuristic Traps</vt:lpstr>
      <vt:lpstr>Self-rescue</vt:lpstr>
      <vt:lpstr>Equipment</vt:lpstr>
      <vt:lpstr>What to do if the worst should happen</vt:lpstr>
      <vt:lpstr>Transceiver Search</vt:lpstr>
      <vt:lpstr>Further Reading</vt:lpstr>
      <vt:lpstr>3 things to take away</vt:lpstr>
      <vt:lpstr>Have fun, be safe!</vt:lpstr>
      <vt:lpstr>Gear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McDonald</dc:creator>
  <cp:lastModifiedBy>Steven McDonald</cp:lastModifiedBy>
  <cp:revision>31</cp:revision>
  <dcterms:created xsi:type="dcterms:W3CDTF">2011-01-22T14:21:45Z</dcterms:created>
  <dcterms:modified xsi:type="dcterms:W3CDTF">2017-11-20T20:47:16Z</dcterms:modified>
</cp:coreProperties>
</file>